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94" r:id="rId3"/>
    <p:sldId id="257" r:id="rId4"/>
    <p:sldId id="258" r:id="rId5"/>
    <p:sldId id="281" r:id="rId6"/>
    <p:sldId id="259" r:id="rId7"/>
    <p:sldId id="260" r:id="rId8"/>
    <p:sldId id="261" r:id="rId9"/>
    <p:sldId id="284" r:id="rId10"/>
    <p:sldId id="262" r:id="rId11"/>
    <p:sldId id="263" r:id="rId12"/>
    <p:sldId id="264" r:id="rId13"/>
    <p:sldId id="265" r:id="rId14"/>
    <p:sldId id="283" r:id="rId15"/>
    <p:sldId id="266" r:id="rId16"/>
    <p:sldId id="267" r:id="rId17"/>
    <p:sldId id="268" r:id="rId18"/>
    <p:sldId id="282" r:id="rId19"/>
    <p:sldId id="269" r:id="rId20"/>
    <p:sldId id="270" r:id="rId21"/>
    <p:sldId id="271" r:id="rId22"/>
    <p:sldId id="272" r:id="rId23"/>
    <p:sldId id="273" r:id="rId24"/>
    <p:sldId id="274" r:id="rId25"/>
    <p:sldId id="292" r:id="rId26"/>
    <p:sldId id="285" r:id="rId27"/>
    <p:sldId id="286" r:id="rId28"/>
    <p:sldId id="287" r:id="rId29"/>
    <p:sldId id="288" r:id="rId30"/>
    <p:sldId id="289" r:id="rId31"/>
    <p:sldId id="290" r:id="rId32"/>
    <p:sldId id="291" r:id="rId33"/>
    <p:sldId id="275" r:id="rId34"/>
    <p:sldId id="276" r:id="rId35"/>
    <p:sldId id="277" r:id="rId36"/>
    <p:sldId id="278"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23EF"/>
    <a:srgbClr val="A016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p:cViewPr varScale="1">
        <p:scale>
          <a:sx n="75" d="100"/>
          <a:sy n="75" d="100"/>
        </p:scale>
        <p:origin x="123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C7B5D569-C455-4E6C-A909-DFFDC37FB737}" type="datetimeFigureOut">
              <a:rPr lang="en-GB" smtClean="0"/>
              <a:pPr/>
              <a:t>02/03/2022</a:t>
            </a:fld>
            <a:endParaRPr lang="en-GB"/>
          </a:p>
        </p:txBody>
      </p:sp>
      <p:sp>
        <p:nvSpPr>
          <p:cNvPr id="17" name="Footer Placeholder 16"/>
          <p:cNvSpPr>
            <a:spLocks noGrp="1"/>
          </p:cNvSpPr>
          <p:nvPr>
            <p:ph type="ftr" sz="quarter" idx="11"/>
          </p:nvPr>
        </p:nvSpPr>
        <p:spPr>
          <a:xfrm>
            <a:off x="5410200" y="4205288"/>
            <a:ext cx="1295400" cy="457200"/>
          </a:xfrm>
        </p:spPr>
        <p:txBody>
          <a:bodyPr/>
          <a:lstStyle/>
          <a:p>
            <a:endParaRPr lang="en-GB"/>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17EE113-6A07-4273-BC55-7A9111DD1E3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B5D569-C455-4E6C-A909-DFFDC37FB737}" type="datetimeFigureOut">
              <a:rPr lang="en-GB" smtClean="0"/>
              <a:pPr/>
              <a:t>02/03/2022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7EE113-6A07-4273-BC55-7A9111DD1E3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B5D569-C455-4E6C-A909-DFFDC37FB737}" type="datetimeFigureOut">
              <a:rPr lang="en-GB" smtClean="0"/>
              <a:pPr/>
              <a:t>02/03/2022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7EE113-6A07-4273-BC55-7A9111DD1E35}"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alpha val="76000"/>
          </a:schemeClr>
        </a:solidFill>
        <a:effectLst/>
      </p:bgPr>
    </p:bg>
    <p:spTree>
      <p:nvGrpSpPr>
        <p:cNvPr id="1" name=""/>
        <p:cNvGrpSpPr/>
        <p:nvPr/>
      </p:nvGrpSpPr>
      <p:grpSpPr>
        <a:xfrm>
          <a:off x="0" y="0"/>
          <a:ext cx="0" cy="0"/>
          <a:chOff x="0" y="0"/>
          <a:chExt cx="0" cy="0"/>
        </a:xfrm>
      </p:grpSpPr>
      <p:sp>
        <p:nvSpPr>
          <p:cNvPr id="42" name="Rectangle: Top Corners Rounded 41">
            <a:extLst>
              <a:ext uri="{FF2B5EF4-FFF2-40B4-BE49-F238E27FC236}">
                <a16:creationId xmlns="" xmlns:a16="http://schemas.microsoft.com/office/drawing/2014/main" id="{55433DE8-F0FD-446A-AAEE-445AB77C4EA5}"/>
              </a:ext>
            </a:extLst>
          </p:cNvPr>
          <p:cNvSpPr/>
          <p:nvPr userDrawn="1"/>
        </p:nvSpPr>
        <p:spPr>
          <a:xfrm rot="16200000">
            <a:off x="5015686" y="41658"/>
            <a:ext cx="1594268" cy="6642160"/>
          </a:xfrm>
          <a:prstGeom prst="round2SameRect">
            <a:avLst/>
          </a:prstGeom>
          <a:solidFill>
            <a:schemeClr val="accent1">
              <a:alpha val="18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350">
              <a:solidFill>
                <a:prstClr val="white"/>
              </a:solidFill>
            </a:endParaRPr>
          </a:p>
        </p:txBody>
      </p:sp>
      <p:sp>
        <p:nvSpPr>
          <p:cNvPr id="2" name="Date Placeholder 1">
            <a:extLst>
              <a:ext uri="{FF2B5EF4-FFF2-40B4-BE49-F238E27FC236}">
                <a16:creationId xmlns="" xmlns:a16="http://schemas.microsoft.com/office/drawing/2014/main" id="{6D01B939-232A-4FD6-8C34-AC631AEFC04C}"/>
              </a:ext>
            </a:extLst>
          </p:cNvPr>
          <p:cNvSpPr>
            <a:spLocks noGrp="1"/>
          </p:cNvSpPr>
          <p:nvPr>
            <p:ph type="dt" sz="half" idx="10"/>
          </p:nvPr>
        </p:nvSpPr>
        <p:spPr/>
        <p:txBody>
          <a:bodyPr/>
          <a:lstStyle/>
          <a:p>
            <a:fld id="{0A71D350-B2E6-49A8-8785-7C28B89ACE9B}" type="datetimeFigureOut">
              <a:rPr lang="en-IN" smtClean="0">
                <a:solidFill>
                  <a:prstClr val="black">
                    <a:tint val="75000"/>
                  </a:prstClr>
                </a:solidFill>
              </a:rPr>
              <a:pPr/>
              <a:t>02-03-2022</a:t>
            </a:fld>
            <a:endParaRPr lang="en-IN">
              <a:solidFill>
                <a:prstClr val="black">
                  <a:tint val="75000"/>
                </a:prstClr>
              </a:solidFill>
            </a:endParaRPr>
          </a:p>
        </p:txBody>
      </p:sp>
      <p:sp>
        <p:nvSpPr>
          <p:cNvPr id="3" name="Footer Placeholder 2">
            <a:extLst>
              <a:ext uri="{FF2B5EF4-FFF2-40B4-BE49-F238E27FC236}">
                <a16:creationId xmlns="" xmlns:a16="http://schemas.microsoft.com/office/drawing/2014/main" id="{2686A9D0-18A9-4B88-9B71-C7D126E5E675}"/>
              </a:ext>
            </a:extLst>
          </p:cNvPr>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a:extLst>
              <a:ext uri="{FF2B5EF4-FFF2-40B4-BE49-F238E27FC236}">
                <a16:creationId xmlns="" xmlns:a16="http://schemas.microsoft.com/office/drawing/2014/main" id="{49973E0D-EE02-443F-B959-CDFB00DFD993}"/>
              </a:ext>
            </a:extLst>
          </p:cNvPr>
          <p:cNvSpPr>
            <a:spLocks noGrp="1"/>
          </p:cNvSpPr>
          <p:nvPr>
            <p:ph type="sldNum" sz="quarter" idx="12"/>
          </p:nvPr>
        </p:nvSpPr>
        <p:spPr/>
        <p:txBody>
          <a:bodyPr/>
          <a:lstStyle/>
          <a:p>
            <a:fld id="{947C5A83-59C3-43D3-A91D-87F7BABD7D91}" type="slidenum">
              <a:rPr lang="en-IN" smtClean="0">
                <a:solidFill>
                  <a:prstClr val="black">
                    <a:tint val="75000"/>
                  </a:prstClr>
                </a:solidFill>
              </a:rPr>
              <a:pPr/>
              <a:t>‹#›</a:t>
            </a:fld>
            <a:endParaRPr lang="en-IN">
              <a:solidFill>
                <a:prstClr val="black">
                  <a:tint val="75000"/>
                </a:prstClr>
              </a:solidFill>
            </a:endParaRPr>
          </a:p>
        </p:txBody>
      </p:sp>
      <p:sp>
        <p:nvSpPr>
          <p:cNvPr id="5" name="TextBox 4">
            <a:extLst>
              <a:ext uri="{FF2B5EF4-FFF2-40B4-BE49-F238E27FC236}">
                <a16:creationId xmlns="" xmlns:a16="http://schemas.microsoft.com/office/drawing/2014/main" id="{49D1C219-155D-4E8E-BA82-9BFAD14A9E2F}"/>
              </a:ext>
            </a:extLst>
          </p:cNvPr>
          <p:cNvSpPr txBox="1"/>
          <p:nvPr userDrawn="1"/>
        </p:nvSpPr>
        <p:spPr>
          <a:xfrm flipV="1">
            <a:off x="-2954" y="3665719"/>
            <a:ext cx="1090699" cy="276999"/>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a:scene3d>
            <a:camera prst="orthographicFront"/>
            <a:lightRig rig="threePt" dir="t"/>
          </a:scene3d>
          <a:sp3d extrusionH="19050">
            <a:bevelT w="12700" h="63500"/>
            <a:bevelB w="6350"/>
          </a:sp3d>
        </p:spPr>
        <p:txBody>
          <a:bodyPr wrap="square" rtlCol="0">
            <a:spAutoFit/>
          </a:bodyPr>
          <a:lstStyle/>
          <a:p>
            <a:endParaRPr lang="en-IN" sz="1200" dirty="0">
              <a:solidFill>
                <a:srgbClr val="002060"/>
              </a:solidFill>
            </a:endParaRPr>
          </a:p>
        </p:txBody>
      </p:sp>
      <p:sp>
        <p:nvSpPr>
          <p:cNvPr id="6" name="TextBox 5">
            <a:extLst>
              <a:ext uri="{FF2B5EF4-FFF2-40B4-BE49-F238E27FC236}">
                <a16:creationId xmlns="" xmlns:a16="http://schemas.microsoft.com/office/drawing/2014/main" id="{FFD5C980-4F4E-49AF-BE73-64111ACF9175}"/>
              </a:ext>
            </a:extLst>
          </p:cNvPr>
          <p:cNvSpPr txBox="1"/>
          <p:nvPr userDrawn="1"/>
        </p:nvSpPr>
        <p:spPr>
          <a:xfrm flipV="1">
            <a:off x="-689" y="2940074"/>
            <a:ext cx="1090699" cy="276999"/>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a:scene3d>
            <a:camera prst="orthographicFront"/>
            <a:lightRig rig="threePt" dir="t"/>
          </a:scene3d>
          <a:sp3d extrusionH="19050">
            <a:bevelT w="12700" h="63500"/>
            <a:bevelB w="6350"/>
          </a:sp3d>
        </p:spPr>
        <p:txBody>
          <a:bodyPr wrap="square" rtlCol="0">
            <a:spAutoFit/>
          </a:bodyPr>
          <a:lstStyle/>
          <a:p>
            <a:endParaRPr lang="en-IN" sz="1200" dirty="0">
              <a:solidFill>
                <a:srgbClr val="002060"/>
              </a:solidFill>
            </a:endParaRPr>
          </a:p>
        </p:txBody>
      </p:sp>
      <p:sp>
        <p:nvSpPr>
          <p:cNvPr id="7" name="Rectangle: Top Corners Rounded 6">
            <a:extLst>
              <a:ext uri="{FF2B5EF4-FFF2-40B4-BE49-F238E27FC236}">
                <a16:creationId xmlns="" xmlns:a16="http://schemas.microsoft.com/office/drawing/2014/main" id="{45D54894-AD30-4252-BD3F-FDF8F1617F77}"/>
              </a:ext>
            </a:extLst>
          </p:cNvPr>
          <p:cNvSpPr/>
          <p:nvPr userDrawn="1"/>
        </p:nvSpPr>
        <p:spPr>
          <a:xfrm rot="5400000" flipH="1">
            <a:off x="795364" y="2899153"/>
            <a:ext cx="338555" cy="420289"/>
          </a:xfrm>
          <a:prstGeom prst="round2SameRect">
            <a:avLst>
              <a:gd name="adj1" fmla="val 50000"/>
              <a:gd name="adj2" fmla="val 0"/>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788">
              <a:solidFill>
                <a:prstClr val="white"/>
              </a:solidFill>
              <a:latin typeface="Bodoni MT" panose="02070603080606020203" pitchFamily="18" charset="0"/>
            </a:endParaRPr>
          </a:p>
        </p:txBody>
      </p:sp>
      <p:sp>
        <p:nvSpPr>
          <p:cNvPr id="8" name="Rectangle: Top Corners Rounded 7">
            <a:extLst>
              <a:ext uri="{FF2B5EF4-FFF2-40B4-BE49-F238E27FC236}">
                <a16:creationId xmlns="" xmlns:a16="http://schemas.microsoft.com/office/drawing/2014/main" id="{D9D36168-1ECA-4F65-A886-1CC6EBDE6B8C}"/>
              </a:ext>
            </a:extLst>
          </p:cNvPr>
          <p:cNvSpPr/>
          <p:nvPr userDrawn="1"/>
        </p:nvSpPr>
        <p:spPr>
          <a:xfrm rot="5400000">
            <a:off x="1287372" y="3263028"/>
            <a:ext cx="338554" cy="1143935"/>
          </a:xfrm>
          <a:prstGeom prst="round2SameRect">
            <a:avLst>
              <a:gd name="adj1" fmla="val 28393"/>
              <a:gd name="adj2" fmla="val 0"/>
            </a:avLst>
          </a:prstGeom>
          <a:solidFill>
            <a:schemeClr val="accent6">
              <a:lumMod val="75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788" dirty="0">
              <a:solidFill>
                <a:prstClr val="white"/>
              </a:solidFill>
              <a:latin typeface="Bodoni MT" panose="02070603080606020203" pitchFamily="18" charset="0"/>
            </a:endParaRPr>
          </a:p>
        </p:txBody>
      </p:sp>
      <p:sp>
        <p:nvSpPr>
          <p:cNvPr id="9" name="TextBox 8">
            <a:extLst>
              <a:ext uri="{FF2B5EF4-FFF2-40B4-BE49-F238E27FC236}">
                <a16:creationId xmlns="" xmlns:a16="http://schemas.microsoft.com/office/drawing/2014/main" id="{4635DE52-A7ED-4664-A7E0-74AC4A0CA70F}"/>
              </a:ext>
            </a:extLst>
          </p:cNvPr>
          <p:cNvSpPr txBox="1"/>
          <p:nvPr userDrawn="1"/>
        </p:nvSpPr>
        <p:spPr>
          <a:xfrm>
            <a:off x="-4201" y="3611804"/>
            <a:ext cx="1006363" cy="369332"/>
          </a:xfrm>
          <a:prstGeom prst="rect">
            <a:avLst/>
          </a:prstGeom>
          <a:noFill/>
          <a:ln>
            <a:noFill/>
          </a:ln>
        </p:spPr>
        <p:txBody>
          <a:bodyPr wrap="square">
            <a:spAutoFit/>
          </a:bodyPr>
          <a:lstStyle/>
          <a:p>
            <a:r>
              <a:rPr lang="en-US" sz="1800" b="1" dirty="0">
                <a:solidFill>
                  <a:srgbClr val="002060"/>
                </a:solidFill>
                <a:latin typeface="Arabic Typesetting" panose="03020402040406030203" pitchFamily="66" charset="-78"/>
                <a:cs typeface="Arabic Typesetting" panose="03020402040406030203" pitchFamily="66" charset="-78"/>
              </a:rPr>
              <a:t>Programme</a:t>
            </a:r>
            <a:endParaRPr lang="en-IN" sz="1800" b="1" dirty="0">
              <a:solidFill>
                <a:srgbClr val="002060"/>
              </a:solidFill>
              <a:latin typeface="Arabic Typesetting" panose="03020402040406030203" pitchFamily="66" charset="-78"/>
              <a:cs typeface="Arabic Typesetting" panose="03020402040406030203" pitchFamily="66" charset="-78"/>
            </a:endParaRPr>
          </a:p>
        </p:txBody>
      </p:sp>
      <p:sp>
        <p:nvSpPr>
          <p:cNvPr id="10" name="TextBox 9">
            <a:extLst>
              <a:ext uri="{FF2B5EF4-FFF2-40B4-BE49-F238E27FC236}">
                <a16:creationId xmlns="" xmlns:a16="http://schemas.microsoft.com/office/drawing/2014/main" id="{6A680399-F159-4405-B9FF-B4F62B1B0CF7}"/>
              </a:ext>
            </a:extLst>
          </p:cNvPr>
          <p:cNvSpPr txBox="1"/>
          <p:nvPr userDrawn="1"/>
        </p:nvSpPr>
        <p:spPr>
          <a:xfrm>
            <a:off x="-36501" y="2892042"/>
            <a:ext cx="772969" cy="369332"/>
          </a:xfrm>
          <a:prstGeom prst="rect">
            <a:avLst/>
          </a:prstGeom>
          <a:noFill/>
          <a:ln>
            <a:noFill/>
          </a:ln>
        </p:spPr>
        <p:txBody>
          <a:bodyPr wrap="none" rtlCol="0">
            <a:spAutoFit/>
          </a:bodyPr>
          <a:lstStyle/>
          <a:p>
            <a:pPr algn="ctr"/>
            <a:r>
              <a:rPr lang="en-US" sz="1800" b="1" dirty="0">
                <a:solidFill>
                  <a:srgbClr val="002060"/>
                </a:solidFill>
                <a:latin typeface="Arabic Typesetting" panose="03020402040406030203" pitchFamily="66" charset="-78"/>
                <a:cs typeface="Arabic Typesetting" panose="03020402040406030203" pitchFamily="66" charset="-78"/>
              </a:rPr>
              <a:t>Semester</a:t>
            </a:r>
            <a:endParaRPr lang="en-IN" sz="1800" b="1" dirty="0">
              <a:solidFill>
                <a:srgbClr val="002060"/>
              </a:solidFill>
              <a:latin typeface="Arabic Typesetting" panose="03020402040406030203" pitchFamily="66" charset="-78"/>
              <a:cs typeface="Arabic Typesetting" panose="03020402040406030203" pitchFamily="66" charset="-78"/>
            </a:endParaRPr>
          </a:p>
        </p:txBody>
      </p:sp>
      <p:sp>
        <p:nvSpPr>
          <p:cNvPr id="11" name="Rectangle: Single Corner Rounded 10">
            <a:extLst>
              <a:ext uri="{FF2B5EF4-FFF2-40B4-BE49-F238E27FC236}">
                <a16:creationId xmlns="" xmlns:a16="http://schemas.microsoft.com/office/drawing/2014/main" id="{31D5D946-8EB5-4A5B-84BF-E6D79B00533E}"/>
              </a:ext>
            </a:extLst>
          </p:cNvPr>
          <p:cNvSpPr/>
          <p:nvPr userDrawn="1"/>
        </p:nvSpPr>
        <p:spPr>
          <a:xfrm>
            <a:off x="-4201" y="4766456"/>
            <a:ext cx="4576201" cy="353319"/>
          </a:xfrm>
          <a:prstGeom prst="round1Rect">
            <a:avLst>
              <a:gd name="adj" fmla="val 50000"/>
            </a:avLst>
          </a:prstGeom>
          <a:solidFill>
            <a:schemeClr val="accent5">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788">
              <a:solidFill>
                <a:prstClr val="white"/>
              </a:solidFill>
              <a:latin typeface="Bodoni MT" panose="02070603080606020203" pitchFamily="18" charset="0"/>
            </a:endParaRPr>
          </a:p>
        </p:txBody>
      </p:sp>
      <p:sp>
        <p:nvSpPr>
          <p:cNvPr id="12" name="TextBox 11">
            <a:extLst>
              <a:ext uri="{FF2B5EF4-FFF2-40B4-BE49-F238E27FC236}">
                <a16:creationId xmlns="" xmlns:a16="http://schemas.microsoft.com/office/drawing/2014/main" id="{AC7C8EB0-8F66-425C-BBE8-F1E1940ACC3A}"/>
              </a:ext>
            </a:extLst>
          </p:cNvPr>
          <p:cNvSpPr txBox="1"/>
          <p:nvPr userDrawn="1"/>
        </p:nvSpPr>
        <p:spPr>
          <a:xfrm>
            <a:off x="-4200" y="4420152"/>
            <a:ext cx="888882" cy="276999"/>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p:spPr>
        <p:txBody>
          <a:bodyPr wrap="square" rtlCol="0">
            <a:spAutoFit/>
          </a:bodyPr>
          <a:lstStyle/>
          <a:p>
            <a:endParaRPr lang="en-IN" sz="1200" dirty="0">
              <a:solidFill>
                <a:srgbClr val="002060"/>
              </a:solidFill>
            </a:endParaRPr>
          </a:p>
        </p:txBody>
      </p:sp>
      <p:sp>
        <p:nvSpPr>
          <p:cNvPr id="13" name="TextBox 12">
            <a:extLst>
              <a:ext uri="{FF2B5EF4-FFF2-40B4-BE49-F238E27FC236}">
                <a16:creationId xmlns="" xmlns:a16="http://schemas.microsoft.com/office/drawing/2014/main" id="{47C7A2D4-1AF2-438F-8B66-04B6ABFC3BC2}"/>
              </a:ext>
            </a:extLst>
          </p:cNvPr>
          <p:cNvSpPr txBox="1"/>
          <p:nvPr userDrawn="1"/>
        </p:nvSpPr>
        <p:spPr>
          <a:xfrm>
            <a:off x="-4201" y="4380414"/>
            <a:ext cx="632851" cy="369332"/>
          </a:xfrm>
          <a:prstGeom prst="rect">
            <a:avLst/>
          </a:prstGeom>
          <a:noFill/>
          <a:ln>
            <a:noFill/>
          </a:ln>
        </p:spPr>
        <p:txBody>
          <a:bodyPr wrap="square" rtlCol="0">
            <a:spAutoFit/>
          </a:bodyPr>
          <a:lstStyle/>
          <a:p>
            <a:r>
              <a:rPr lang="en-US" sz="1800" b="1" dirty="0">
                <a:solidFill>
                  <a:srgbClr val="002060"/>
                </a:solidFill>
                <a:latin typeface="Arabic Typesetting" panose="03020402040406030203" pitchFamily="66" charset="-78"/>
                <a:cs typeface="Arabic Typesetting" panose="03020402040406030203" pitchFamily="66" charset="-78"/>
              </a:rPr>
              <a:t>Course</a:t>
            </a:r>
            <a:endParaRPr lang="en-IN" sz="1800" b="1" dirty="0">
              <a:solidFill>
                <a:srgbClr val="002060"/>
              </a:solidFill>
              <a:latin typeface="Arabic Typesetting" panose="03020402040406030203" pitchFamily="66" charset="-78"/>
              <a:cs typeface="Arabic Typesetting" panose="03020402040406030203" pitchFamily="66" charset="-78"/>
            </a:endParaRPr>
          </a:p>
        </p:txBody>
      </p:sp>
      <p:sp>
        <p:nvSpPr>
          <p:cNvPr id="14" name="Rectangle: Single Corner Rounded 13">
            <a:extLst>
              <a:ext uri="{FF2B5EF4-FFF2-40B4-BE49-F238E27FC236}">
                <a16:creationId xmlns="" xmlns:a16="http://schemas.microsoft.com/office/drawing/2014/main" id="{BD7D298B-5569-4523-97E0-2E5DD728A667}"/>
              </a:ext>
            </a:extLst>
          </p:cNvPr>
          <p:cNvSpPr/>
          <p:nvPr userDrawn="1"/>
        </p:nvSpPr>
        <p:spPr>
          <a:xfrm flipH="1">
            <a:off x="7086600" y="4764696"/>
            <a:ext cx="2057400" cy="346801"/>
          </a:xfrm>
          <a:prstGeom prst="round1Rect">
            <a:avLst>
              <a:gd name="adj" fmla="val 50000"/>
            </a:avLst>
          </a:prstGeom>
          <a:solidFill>
            <a:schemeClr val="accent5">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788">
              <a:solidFill>
                <a:prstClr val="white"/>
              </a:solidFill>
              <a:latin typeface="Bodoni MT" panose="02070603080606020203" pitchFamily="18" charset="0"/>
            </a:endParaRPr>
          </a:p>
        </p:txBody>
      </p:sp>
      <p:sp>
        <p:nvSpPr>
          <p:cNvPr id="15" name="TextBox 14">
            <a:extLst>
              <a:ext uri="{FF2B5EF4-FFF2-40B4-BE49-F238E27FC236}">
                <a16:creationId xmlns="" xmlns:a16="http://schemas.microsoft.com/office/drawing/2014/main" id="{520E0B49-10AE-46A6-A277-992682FC2C1D}"/>
              </a:ext>
            </a:extLst>
          </p:cNvPr>
          <p:cNvSpPr txBox="1"/>
          <p:nvPr userDrawn="1"/>
        </p:nvSpPr>
        <p:spPr>
          <a:xfrm flipH="1">
            <a:off x="8053302" y="4418123"/>
            <a:ext cx="1090699" cy="276999"/>
          </a:xfrm>
          <a:prstGeom prst="round1Rect">
            <a:avLst>
              <a:gd name="adj" fmla="val 50000"/>
            </a:avLst>
          </a:prstGeom>
          <a:gradFill flip="none" rotWithShape="1">
            <a:gsLst>
              <a:gs pos="0">
                <a:srgbClr val="E03EB6">
                  <a:tint val="66000"/>
                  <a:satMod val="160000"/>
                </a:srgbClr>
              </a:gs>
              <a:gs pos="50000">
                <a:srgbClr val="E03EB6">
                  <a:tint val="44500"/>
                  <a:satMod val="160000"/>
                </a:srgbClr>
              </a:gs>
              <a:gs pos="100000">
                <a:srgbClr val="E03EB6">
                  <a:tint val="23500"/>
                  <a:satMod val="160000"/>
                </a:srgbClr>
              </a:gs>
            </a:gsLst>
            <a:lin ang="5400000" scaled="1"/>
            <a:tileRect/>
          </a:gradFill>
          <a:ln>
            <a:noFill/>
          </a:ln>
        </p:spPr>
        <p:txBody>
          <a:bodyPr wrap="square" rtlCol="0">
            <a:spAutoFit/>
          </a:bodyPr>
          <a:lstStyle/>
          <a:p>
            <a:endParaRPr lang="en-IN" sz="1200" dirty="0">
              <a:solidFill>
                <a:srgbClr val="002060"/>
              </a:solidFill>
            </a:endParaRPr>
          </a:p>
        </p:txBody>
      </p:sp>
      <p:sp>
        <p:nvSpPr>
          <p:cNvPr id="16" name="TextBox 15">
            <a:extLst>
              <a:ext uri="{FF2B5EF4-FFF2-40B4-BE49-F238E27FC236}">
                <a16:creationId xmlns="" xmlns:a16="http://schemas.microsoft.com/office/drawing/2014/main" id="{1A2EADE9-18CC-45F0-A1BF-96A658B0244F}"/>
              </a:ext>
            </a:extLst>
          </p:cNvPr>
          <p:cNvSpPr txBox="1"/>
          <p:nvPr userDrawn="1"/>
        </p:nvSpPr>
        <p:spPr>
          <a:xfrm>
            <a:off x="8033064" y="4378801"/>
            <a:ext cx="989374" cy="369332"/>
          </a:xfrm>
          <a:prstGeom prst="rect">
            <a:avLst/>
          </a:prstGeom>
          <a:noFill/>
          <a:ln>
            <a:noFill/>
          </a:ln>
        </p:spPr>
        <p:txBody>
          <a:bodyPr wrap="none" rtlCol="0">
            <a:spAutoFit/>
          </a:bodyPr>
          <a:lstStyle/>
          <a:p>
            <a:pPr algn="ctr"/>
            <a:r>
              <a:rPr lang="en-US" sz="1800" b="1" dirty="0">
                <a:solidFill>
                  <a:srgbClr val="002060"/>
                </a:solidFill>
                <a:latin typeface="Arabic Typesetting" panose="03020402040406030203" pitchFamily="66" charset="-78"/>
                <a:cs typeface="Arabic Typesetting" panose="03020402040406030203" pitchFamily="66" charset="-78"/>
              </a:rPr>
              <a:t>Course Code</a:t>
            </a:r>
            <a:endParaRPr lang="en-IN" sz="1800" b="1" dirty="0">
              <a:solidFill>
                <a:srgbClr val="002060"/>
              </a:solidFill>
              <a:latin typeface="Arabic Typesetting" panose="03020402040406030203" pitchFamily="66" charset="-78"/>
              <a:cs typeface="Arabic Typesetting" panose="03020402040406030203" pitchFamily="66" charset="-78"/>
            </a:endParaRPr>
          </a:p>
        </p:txBody>
      </p:sp>
      <p:sp>
        <p:nvSpPr>
          <p:cNvPr id="17" name="Rectangle 16">
            <a:extLst>
              <a:ext uri="{FF2B5EF4-FFF2-40B4-BE49-F238E27FC236}">
                <a16:creationId xmlns="" xmlns:a16="http://schemas.microsoft.com/office/drawing/2014/main" id="{E0181E2D-5C8C-4800-8671-77AB229243B8}"/>
              </a:ext>
            </a:extLst>
          </p:cNvPr>
          <p:cNvSpPr/>
          <p:nvPr userDrawn="1"/>
        </p:nvSpPr>
        <p:spPr>
          <a:xfrm>
            <a:off x="0" y="5111496"/>
            <a:ext cx="9144000" cy="1746504"/>
          </a:xfrm>
          <a:prstGeom prst="rect">
            <a:avLst/>
          </a:prstGeom>
          <a:solidFill>
            <a:schemeClr val="accent1">
              <a:lumMod val="50000"/>
            </a:schemeClr>
          </a:solidFill>
          <a:ln>
            <a:no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IN" sz="1350" dirty="0">
              <a:solidFill>
                <a:prstClr val="white"/>
              </a:solidFill>
            </a:endParaRPr>
          </a:p>
        </p:txBody>
      </p:sp>
      <p:sp>
        <p:nvSpPr>
          <p:cNvPr id="19" name="Rectangle 18">
            <a:extLst>
              <a:ext uri="{FF2B5EF4-FFF2-40B4-BE49-F238E27FC236}">
                <a16:creationId xmlns="" xmlns:a16="http://schemas.microsoft.com/office/drawing/2014/main" id="{86F540EA-D179-4549-9A47-F67DF3F4E85C}"/>
              </a:ext>
            </a:extLst>
          </p:cNvPr>
          <p:cNvSpPr/>
          <p:nvPr userDrawn="1"/>
        </p:nvSpPr>
        <p:spPr>
          <a:xfrm>
            <a:off x="1137213" y="-5653"/>
            <a:ext cx="8006787" cy="2291653"/>
          </a:xfrm>
          <a:prstGeom prst="rect">
            <a:avLst/>
          </a:prstGeom>
          <a:gradFill>
            <a:gsLst>
              <a:gs pos="100000">
                <a:schemeClr val="accent5">
                  <a:lumMod val="40000"/>
                  <a:lumOff val="60000"/>
                </a:schemeClr>
              </a:gs>
              <a:gs pos="0">
                <a:schemeClr val="accent1">
                  <a:lumMod val="5000"/>
                  <a:lumOff val="95000"/>
                </a:schemeClr>
              </a:gs>
              <a:gs pos="8000">
                <a:schemeClr val="accent1">
                  <a:lumMod val="75000"/>
                </a:schemeClr>
              </a:gs>
              <a:gs pos="97000">
                <a:schemeClr val="accent1">
                  <a:lumMod val="50000"/>
                </a:schemeClr>
              </a:gs>
              <a:gs pos="57000">
                <a:schemeClr val="accent1">
                  <a:lumMod val="50000"/>
                </a:schemeClr>
              </a:gs>
            </a:gsLst>
            <a:lin ang="5400000" scaled="1"/>
          </a:gra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3600" b="1" dirty="0">
                <a:solidFill>
                  <a:prstClr val="white"/>
                </a:solidFill>
                <a:latin typeface="Times New Roman" panose="02020603050405020304" pitchFamily="18" charset="0"/>
                <a:cs typeface="Times New Roman" panose="02020603050405020304" pitchFamily="18" charset="0"/>
              </a:rPr>
              <a:t> </a:t>
            </a:r>
            <a:r>
              <a:rPr lang="en-IN" sz="2800" b="1" dirty="0" smtClean="0">
                <a:solidFill>
                  <a:prstClr val="white"/>
                </a:solidFill>
                <a:latin typeface="Times New Roman" panose="02020603050405020304" pitchFamily="18" charset="0"/>
                <a:cs typeface="Times New Roman" panose="02020603050405020304" pitchFamily="18" charset="0"/>
              </a:rPr>
              <a:t>Department of Master of Computer Applications</a:t>
            </a:r>
            <a:endParaRPr lang="en-US" sz="3600" b="1" dirty="0">
              <a:solidFill>
                <a:prstClr val="white"/>
              </a:solidFill>
              <a:latin typeface="Times New Roman" panose="02020603050405020304" pitchFamily="18" charset="0"/>
              <a:cs typeface="Times New Roman" panose="02020603050405020304" pitchFamily="18" charset="0"/>
            </a:endParaRPr>
          </a:p>
          <a:p>
            <a:pPr algn="ctr"/>
            <a:r>
              <a:rPr lang="en-US" sz="3000" b="1" dirty="0">
                <a:solidFill>
                  <a:prstClr val="white"/>
                </a:solidFill>
                <a:latin typeface="Times New Roman" panose="02020603050405020304" pitchFamily="18" charset="0"/>
                <a:cs typeface="Times New Roman" panose="02020603050405020304" pitchFamily="18" charset="0"/>
              </a:rPr>
              <a:t>St. Joseph’s College (Autonomous)</a:t>
            </a:r>
          </a:p>
          <a:p>
            <a:pPr algn="ctr"/>
            <a:r>
              <a:rPr lang="en-US" sz="3000" b="1" dirty="0">
                <a:solidFill>
                  <a:prstClr val="white"/>
                </a:solidFill>
                <a:latin typeface="Times New Roman" panose="02020603050405020304" pitchFamily="18" charset="0"/>
                <a:cs typeface="Times New Roman" panose="02020603050405020304" pitchFamily="18" charset="0"/>
              </a:rPr>
              <a:t>Tiruchirappalli - 2</a:t>
            </a:r>
            <a:endParaRPr lang="en-IN" sz="3000" b="1" dirty="0">
              <a:solidFill>
                <a:prstClr val="white"/>
              </a:solidFill>
              <a:latin typeface="Times New Roman" panose="02020603050405020304" pitchFamily="18" charset="0"/>
              <a:cs typeface="Times New Roman" panose="02020603050405020304" pitchFamily="18" charset="0"/>
            </a:endParaRPr>
          </a:p>
        </p:txBody>
      </p:sp>
      <p:pic>
        <p:nvPicPr>
          <p:cNvPr id="20" name="Picture 19">
            <a:extLst>
              <a:ext uri="{FF2B5EF4-FFF2-40B4-BE49-F238E27FC236}">
                <a16:creationId xmlns="" xmlns:a16="http://schemas.microsoft.com/office/drawing/2014/main" id="{7DC57F74-A0C1-4C2C-8BEE-821523C703CF}"/>
              </a:ext>
            </a:extLst>
          </p:cNvPr>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 y="-26811"/>
            <a:ext cx="1143743" cy="2291653"/>
          </a:xfrm>
          <a:prstGeom prst="rect">
            <a:avLst/>
          </a:prstGeom>
        </p:spPr>
      </p:pic>
      <p:sp>
        <p:nvSpPr>
          <p:cNvPr id="22" name="Picture Placeholder 21">
            <a:extLst>
              <a:ext uri="{FF2B5EF4-FFF2-40B4-BE49-F238E27FC236}">
                <a16:creationId xmlns="" xmlns:a16="http://schemas.microsoft.com/office/drawing/2014/main" id="{0C6304BC-D250-422C-A7F6-BB07740E94CF}"/>
              </a:ext>
            </a:extLst>
          </p:cNvPr>
          <p:cNvSpPr>
            <a:spLocks noGrp="1"/>
          </p:cNvSpPr>
          <p:nvPr>
            <p:ph type="pic" sz="quarter" idx="13"/>
          </p:nvPr>
        </p:nvSpPr>
        <p:spPr>
          <a:xfrm>
            <a:off x="8279590" y="5497390"/>
            <a:ext cx="643184" cy="1005156"/>
          </a:xfrm>
          <a:prstGeom prst="ellipse">
            <a:avLst/>
          </a:prstGeom>
        </p:spPr>
        <p:txBody>
          <a:bodyPr>
            <a:normAutofit/>
          </a:bodyPr>
          <a:lstStyle>
            <a:lvl1pPr marL="0" indent="0">
              <a:buNone/>
              <a:defRPr sz="750"/>
            </a:lvl1pPr>
          </a:lstStyle>
          <a:p>
            <a:endParaRPr lang="en-IN" dirty="0"/>
          </a:p>
        </p:txBody>
      </p:sp>
      <p:sp>
        <p:nvSpPr>
          <p:cNvPr id="25" name="Text Placeholder 24">
            <a:extLst>
              <a:ext uri="{FF2B5EF4-FFF2-40B4-BE49-F238E27FC236}">
                <a16:creationId xmlns="" xmlns:a16="http://schemas.microsoft.com/office/drawing/2014/main" id="{11B53BC1-0CCE-407A-AEF2-BD594097DE06}"/>
              </a:ext>
            </a:extLst>
          </p:cNvPr>
          <p:cNvSpPr>
            <a:spLocks noGrp="1"/>
          </p:cNvSpPr>
          <p:nvPr>
            <p:ph type="body" sz="quarter" idx="14" hasCustomPrompt="1"/>
          </p:nvPr>
        </p:nvSpPr>
        <p:spPr>
          <a:xfrm>
            <a:off x="127413" y="5310046"/>
            <a:ext cx="3397451" cy="1383147"/>
          </a:xfrm>
          <a:prstGeom prst="round2DiagRect">
            <a:avLst>
              <a:gd name="adj1" fmla="val 0"/>
              <a:gd name="adj2" fmla="val 26389"/>
            </a:avLst>
          </a:prstGeom>
          <a:solidFill>
            <a:schemeClr val="tx2">
              <a:lumMod val="75000"/>
            </a:schemeClr>
          </a:solidFill>
        </p:spPr>
        <p:txBody>
          <a:bodyPr lIns="36000" tIns="36000" rIns="36000" bIns="36000" anchor="t">
            <a:normAutofit/>
          </a:bodyPr>
          <a:lstStyle>
            <a:lvl1pPr marL="0" indent="0">
              <a:buNone/>
              <a:defRPr sz="1500" i="1">
                <a:solidFill>
                  <a:schemeClr val="bg1"/>
                </a:solidFill>
                <a:latin typeface="Times New Roman" panose="02020603050405020304" pitchFamily="18" charset="0"/>
                <a:cs typeface="Times New Roman" panose="02020603050405020304" pitchFamily="18" charset="0"/>
              </a:defRPr>
            </a:lvl1pPr>
          </a:lstStyle>
          <a:p>
            <a:pPr lvl="0"/>
            <a:r>
              <a:rPr lang="en-US" dirty="0"/>
              <a:t>Prof. Name</a:t>
            </a:r>
          </a:p>
          <a:p>
            <a:pPr lvl="0"/>
            <a:r>
              <a:rPr lang="en-US" dirty="0"/>
              <a:t>(Department Associated)</a:t>
            </a:r>
          </a:p>
        </p:txBody>
      </p:sp>
      <p:sp>
        <p:nvSpPr>
          <p:cNvPr id="31" name="Text Placeholder 30">
            <a:extLst>
              <a:ext uri="{FF2B5EF4-FFF2-40B4-BE49-F238E27FC236}">
                <a16:creationId xmlns="" xmlns:a16="http://schemas.microsoft.com/office/drawing/2014/main" id="{417B34C8-D808-4C4A-84A7-95FB0BA0A5E2}"/>
              </a:ext>
            </a:extLst>
          </p:cNvPr>
          <p:cNvSpPr>
            <a:spLocks noGrp="1"/>
          </p:cNvSpPr>
          <p:nvPr>
            <p:ph type="body" sz="quarter" idx="16" hasCustomPrompt="1"/>
          </p:nvPr>
        </p:nvSpPr>
        <p:spPr>
          <a:xfrm>
            <a:off x="7114036" y="4795998"/>
            <a:ext cx="2029964" cy="313559"/>
          </a:xfrm>
        </p:spPr>
        <p:txBody>
          <a:bodyPr>
            <a:noAutofit/>
          </a:bodyPr>
          <a:lstStyle>
            <a:lvl1pPr marL="0" indent="0">
              <a:buNone/>
              <a:defRPr sz="1350"/>
            </a:lvl1pPr>
            <a:lvl2pPr>
              <a:defRPr sz="1200"/>
            </a:lvl2pPr>
            <a:lvl3pPr>
              <a:defRPr sz="1050"/>
            </a:lvl3pPr>
            <a:lvl4pPr>
              <a:defRPr sz="900"/>
            </a:lvl4pPr>
            <a:lvl5pPr>
              <a:defRPr sz="900"/>
            </a:lvl5pPr>
          </a:lstStyle>
          <a:p>
            <a:r>
              <a:rPr lang="en-US" dirty="0">
                <a:solidFill>
                  <a:schemeClr val="bg1"/>
                </a:solidFill>
                <a:latin typeface="Bodoni MT" panose="02070603080606020203" pitchFamily="18" charset="0"/>
              </a:rPr>
              <a:t>17UCSXXXXX</a:t>
            </a:r>
            <a:endParaRPr lang="en-IN" dirty="0">
              <a:solidFill>
                <a:schemeClr val="bg1"/>
              </a:solidFill>
              <a:latin typeface="Bodoni MT" panose="02070603080606020203" pitchFamily="18" charset="0"/>
            </a:endParaRPr>
          </a:p>
        </p:txBody>
      </p:sp>
      <p:sp>
        <p:nvSpPr>
          <p:cNvPr id="35" name="Text Placeholder 34">
            <a:extLst>
              <a:ext uri="{FF2B5EF4-FFF2-40B4-BE49-F238E27FC236}">
                <a16:creationId xmlns="" xmlns:a16="http://schemas.microsoft.com/office/drawing/2014/main" id="{6569B3C9-D6D2-4162-A7D8-6963901245A8}"/>
              </a:ext>
            </a:extLst>
          </p:cNvPr>
          <p:cNvSpPr>
            <a:spLocks noGrp="1"/>
          </p:cNvSpPr>
          <p:nvPr>
            <p:ph type="body" sz="quarter" idx="17" hasCustomPrompt="1"/>
          </p:nvPr>
        </p:nvSpPr>
        <p:spPr>
          <a:xfrm>
            <a:off x="0" y="4784957"/>
            <a:ext cx="4451117" cy="271939"/>
          </a:xfrm>
        </p:spPr>
        <p:txBody>
          <a:bodyPr>
            <a:noAutofit/>
          </a:bodyPr>
          <a:lstStyle>
            <a:lvl1pPr marL="0" indent="0">
              <a:buNone/>
              <a:defRPr sz="1500">
                <a:solidFill>
                  <a:schemeClr val="bg1"/>
                </a:solidFill>
                <a:latin typeface="Bodoni MT" panose="02070603080606020203" pitchFamily="18" charset="0"/>
              </a:defRPr>
            </a:lvl1pPr>
            <a:lvl2pPr>
              <a:defRPr sz="900"/>
            </a:lvl2pPr>
            <a:lvl3pPr>
              <a:defRPr sz="825"/>
            </a:lvl3pPr>
            <a:lvl4pPr>
              <a:defRPr sz="788"/>
            </a:lvl4pPr>
            <a:lvl5pPr>
              <a:defRPr sz="788"/>
            </a:lvl5pPr>
          </a:lstStyle>
          <a:p>
            <a:pPr lvl="0"/>
            <a:r>
              <a:rPr lang="en-IN" dirty="0"/>
              <a:t>Course Title</a:t>
            </a:r>
          </a:p>
        </p:txBody>
      </p:sp>
      <p:sp>
        <p:nvSpPr>
          <p:cNvPr id="44" name="Text Placeholder 43">
            <a:extLst>
              <a:ext uri="{FF2B5EF4-FFF2-40B4-BE49-F238E27FC236}">
                <a16:creationId xmlns="" xmlns:a16="http://schemas.microsoft.com/office/drawing/2014/main" id="{D737AF66-30C7-4DF2-B022-8959B84E6B3D}"/>
              </a:ext>
            </a:extLst>
          </p:cNvPr>
          <p:cNvSpPr>
            <a:spLocks noGrp="1"/>
          </p:cNvSpPr>
          <p:nvPr>
            <p:ph type="body" sz="quarter" idx="18" hasCustomPrompt="1"/>
          </p:nvPr>
        </p:nvSpPr>
        <p:spPr>
          <a:xfrm>
            <a:off x="691991" y="2914866"/>
            <a:ext cx="536969" cy="381000"/>
          </a:xfrm>
        </p:spPr>
        <p:txBody>
          <a:bodyPr anchor="ctr">
            <a:noAutofit/>
          </a:bodyPr>
          <a:lstStyle>
            <a:lvl1pPr marL="0" indent="0" algn="ctr">
              <a:buNone/>
              <a:defRPr sz="1200" b="1">
                <a:solidFill>
                  <a:schemeClr val="bg1"/>
                </a:solidFill>
                <a:latin typeface="Times New Roman" panose="02020603050405020304" pitchFamily="18" charset="0"/>
                <a:cs typeface="Times New Roman" panose="02020603050405020304" pitchFamily="18" charset="0"/>
              </a:defRPr>
            </a:lvl1pPr>
            <a:lvl2pPr>
              <a:defRPr sz="675"/>
            </a:lvl2pPr>
            <a:lvl3pPr>
              <a:defRPr sz="600"/>
            </a:lvl3pPr>
            <a:lvl4pPr>
              <a:defRPr sz="525"/>
            </a:lvl4pPr>
            <a:lvl5pPr>
              <a:defRPr sz="525"/>
            </a:lvl5pPr>
          </a:lstStyle>
          <a:p>
            <a:pPr lvl="0"/>
            <a:r>
              <a:rPr lang="en-US" dirty="0"/>
              <a:t>I</a:t>
            </a:r>
            <a:endParaRPr lang="en-IN" dirty="0"/>
          </a:p>
        </p:txBody>
      </p:sp>
      <p:sp>
        <p:nvSpPr>
          <p:cNvPr id="46" name="Text Placeholder 45">
            <a:extLst>
              <a:ext uri="{FF2B5EF4-FFF2-40B4-BE49-F238E27FC236}">
                <a16:creationId xmlns="" xmlns:a16="http://schemas.microsoft.com/office/drawing/2014/main" id="{1BDFFD85-8598-4C16-9CAD-705399D34922}"/>
              </a:ext>
            </a:extLst>
          </p:cNvPr>
          <p:cNvSpPr>
            <a:spLocks noGrp="1"/>
          </p:cNvSpPr>
          <p:nvPr>
            <p:ph type="body" sz="quarter" idx="19" hasCustomPrompt="1"/>
          </p:nvPr>
        </p:nvSpPr>
        <p:spPr>
          <a:xfrm>
            <a:off x="884682" y="3652126"/>
            <a:ext cx="1196721" cy="338555"/>
          </a:xfrm>
        </p:spPr>
        <p:txBody>
          <a:bodyPr>
            <a:noAutofit/>
          </a:bodyPr>
          <a:lstStyle>
            <a:lvl1pPr marL="0" indent="0">
              <a:buNone/>
              <a:defRPr sz="1500"/>
            </a:lvl1pPr>
            <a:lvl2pPr>
              <a:defRPr sz="825"/>
            </a:lvl2pPr>
            <a:lvl3pPr>
              <a:defRPr sz="788"/>
            </a:lvl3pPr>
            <a:lvl4pPr>
              <a:defRPr sz="750"/>
            </a:lvl4pPr>
            <a:lvl5pPr>
              <a:defRPr sz="750"/>
            </a:lvl5pPr>
          </a:lstStyle>
          <a:p>
            <a:r>
              <a:rPr lang="en-US" dirty="0">
                <a:solidFill>
                  <a:schemeClr val="bg1"/>
                </a:solidFill>
                <a:latin typeface="Bodoni MT" panose="02070603080606020203" pitchFamily="18" charset="0"/>
              </a:rPr>
              <a:t>MCA/ B. Sc</a:t>
            </a:r>
            <a:endParaRPr lang="en-IN" dirty="0">
              <a:solidFill>
                <a:schemeClr val="bg1"/>
              </a:solidFill>
              <a:latin typeface="Bodoni MT" panose="02070603080606020203" pitchFamily="18" charset="0"/>
            </a:endParaRPr>
          </a:p>
        </p:txBody>
      </p:sp>
      <p:sp>
        <p:nvSpPr>
          <p:cNvPr id="47" name="Title 46">
            <a:extLst>
              <a:ext uri="{FF2B5EF4-FFF2-40B4-BE49-F238E27FC236}">
                <a16:creationId xmlns="" xmlns:a16="http://schemas.microsoft.com/office/drawing/2014/main" id="{0B5E86FE-3626-45B1-AF15-E96F6946A1CB}"/>
              </a:ext>
            </a:extLst>
          </p:cNvPr>
          <p:cNvSpPr>
            <a:spLocks noGrp="1"/>
          </p:cNvSpPr>
          <p:nvPr>
            <p:ph type="title" hasCustomPrompt="1"/>
          </p:nvPr>
        </p:nvSpPr>
        <p:spPr>
          <a:xfrm>
            <a:off x="2686050" y="2679897"/>
            <a:ext cx="6447848" cy="1325563"/>
          </a:xfrm>
        </p:spPr>
        <p:txBody>
          <a:bodyPr/>
          <a:lstStyle>
            <a:lvl1pPr algn="ctr">
              <a:defRPr>
                <a:solidFill>
                  <a:srgbClr val="C00000"/>
                </a:solidFill>
                <a:latin typeface="Aharoni" panose="02010803020104030203" pitchFamily="2" charset="-79"/>
                <a:cs typeface="Aharoni" panose="02010803020104030203" pitchFamily="2" charset="-79"/>
              </a:defRPr>
            </a:lvl1pPr>
          </a:lstStyle>
          <a:p>
            <a:r>
              <a:rPr lang="en-US" dirty="0"/>
              <a:t>Title of the Presentation</a:t>
            </a:r>
            <a:endParaRPr lang="en-IN" dirty="0"/>
          </a:p>
        </p:txBody>
      </p:sp>
    </p:spTree>
    <p:extLst>
      <p:ext uri="{BB962C8B-B14F-4D97-AF65-F5344CB8AC3E}">
        <p14:creationId xmlns:p14="http://schemas.microsoft.com/office/powerpoint/2010/main" val="1512118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7B5D569-C455-4E6C-A909-DFFDC37FB737}" type="datetimeFigureOut">
              <a:rPr lang="en-GB" smtClean="0"/>
              <a:pPr/>
              <a:t>02/03/2022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7EE113-6A07-4273-BC55-7A9111DD1E3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7B5D569-C455-4E6C-A909-DFFDC37FB737}" type="datetimeFigureOut">
              <a:rPr lang="en-GB" smtClean="0"/>
              <a:pPr/>
              <a:t>02/03/2022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7EE113-6A07-4273-BC55-7A9111DD1E3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7B5D569-C455-4E6C-A909-DFFDC37FB737}" type="datetimeFigureOut">
              <a:rPr lang="en-GB" smtClean="0"/>
              <a:pPr/>
              <a:t>02/03/2022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7EE113-6A07-4273-BC55-7A9111DD1E3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C7B5D569-C455-4E6C-A909-DFFDC37FB737}" type="datetimeFigureOut">
              <a:rPr lang="en-GB" smtClean="0"/>
              <a:pPr/>
              <a:t>02/03/2022</a:t>
            </a:fld>
            <a:endParaRPr lang="en-GB"/>
          </a:p>
        </p:txBody>
      </p:sp>
      <p:sp>
        <p:nvSpPr>
          <p:cNvPr id="27" name="Slide Number Placeholder 26"/>
          <p:cNvSpPr>
            <a:spLocks noGrp="1"/>
          </p:cNvSpPr>
          <p:nvPr>
            <p:ph type="sldNum" sz="quarter" idx="11"/>
          </p:nvPr>
        </p:nvSpPr>
        <p:spPr/>
        <p:txBody>
          <a:bodyPr rtlCol="0"/>
          <a:lstStyle/>
          <a:p>
            <a:fld id="{517EE113-6A07-4273-BC55-7A9111DD1E35}" type="slidenum">
              <a:rPr lang="en-GB" smtClean="0"/>
              <a:pPr/>
              <a:t>‹#›</a:t>
            </a:fld>
            <a:endParaRPr lang="en-GB"/>
          </a:p>
        </p:txBody>
      </p:sp>
      <p:sp>
        <p:nvSpPr>
          <p:cNvPr id="28" name="Footer Placeholder 27"/>
          <p:cNvSpPr>
            <a:spLocks noGrp="1"/>
          </p:cNvSpPr>
          <p:nvPr>
            <p:ph type="ftr" sz="quarter" idx="12"/>
          </p:nvPr>
        </p:nvSpPr>
        <p:spPr/>
        <p:txBody>
          <a:bodyPr rtlCol="0"/>
          <a:lstStyle/>
          <a:p>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C7B5D569-C455-4E6C-A909-DFFDC37FB737}" type="datetimeFigureOut">
              <a:rPr lang="en-GB" smtClean="0"/>
              <a:pPr/>
              <a:t>02/03/2022</a:t>
            </a:fld>
            <a:endParaRPr lang="en-GB"/>
          </a:p>
        </p:txBody>
      </p:sp>
      <p:sp>
        <p:nvSpPr>
          <p:cNvPr id="4" name="Footer Placeholder 3"/>
          <p:cNvSpPr>
            <a:spLocks noGrp="1"/>
          </p:cNvSpPr>
          <p:nvPr>
            <p:ph type="ftr" sz="quarter" idx="11"/>
          </p:nvPr>
        </p:nvSpPr>
        <p:spPr>
          <a:xfrm>
            <a:off x="5257800" y="612648"/>
            <a:ext cx="1325880" cy="457200"/>
          </a:xfrm>
        </p:spPr>
        <p:txBody>
          <a:bodyPr/>
          <a:lstStyle/>
          <a:p>
            <a:endParaRPr lang="en-GB"/>
          </a:p>
        </p:txBody>
      </p:sp>
      <p:sp>
        <p:nvSpPr>
          <p:cNvPr id="5" name="Slide Number Placeholder 4"/>
          <p:cNvSpPr>
            <a:spLocks noGrp="1"/>
          </p:cNvSpPr>
          <p:nvPr>
            <p:ph type="sldNum" sz="quarter" idx="12"/>
          </p:nvPr>
        </p:nvSpPr>
        <p:spPr>
          <a:xfrm>
            <a:off x="8174736" y="2272"/>
            <a:ext cx="762000" cy="365760"/>
          </a:xfrm>
        </p:spPr>
        <p:txBody>
          <a:bodyPr/>
          <a:lstStyle/>
          <a:p>
            <a:fld id="{517EE113-6A07-4273-BC55-7A9111DD1E3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B5D569-C455-4E6C-A909-DFFDC37FB737}" type="datetimeFigureOut">
              <a:rPr lang="en-GB" smtClean="0"/>
              <a:pPr/>
              <a:t>02/03/2022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17EE113-6A07-4273-BC55-7A9111DD1E3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7B5D569-C455-4E6C-A909-DFFDC37FB737}" type="datetimeFigureOut">
              <a:rPr lang="en-GB" smtClean="0"/>
              <a:pPr/>
              <a:t>02/03/2022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7EE113-6A07-4273-BC55-7A9111DD1E3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7B5D569-C455-4E6C-A909-DFFDC37FB737}" type="datetimeFigureOut">
              <a:rPr lang="en-GB" smtClean="0"/>
              <a:pPr/>
              <a:t>02/03/2022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7EE113-6A07-4273-BC55-7A9111DD1E3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7B5D569-C455-4E6C-A909-DFFDC37FB737}" type="datetimeFigureOut">
              <a:rPr lang="en-GB" smtClean="0"/>
              <a:pPr/>
              <a:t>02/03/2022</a:t>
            </a:fld>
            <a:endParaRPr lang="en-GB"/>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GB"/>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17EE113-6A07-4273-BC55-7A9111DD1E3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91FB7F92-3775-4B38-AC9C-B5CBAD60F29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F9A97E6F-E6CF-47AC-B97B-0AF568E4A5C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CFB20334-5881-4A37-83EF-5C2A011EA31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0A71D350-B2E6-49A8-8785-7C28B89ACE9B}" type="datetimeFigureOut">
              <a:rPr lang="en-IN" smtClean="0">
                <a:solidFill>
                  <a:prstClr val="black">
                    <a:tint val="75000"/>
                  </a:prstClr>
                </a:solidFill>
              </a:rPr>
              <a:pPr/>
              <a:t>02-03-2022</a:t>
            </a:fld>
            <a:endParaRPr lang="en-IN">
              <a:solidFill>
                <a:prstClr val="black">
                  <a:tint val="75000"/>
                </a:prstClr>
              </a:solidFill>
            </a:endParaRPr>
          </a:p>
        </p:txBody>
      </p:sp>
      <p:sp>
        <p:nvSpPr>
          <p:cNvPr id="5" name="Footer Placeholder 4">
            <a:extLst>
              <a:ext uri="{FF2B5EF4-FFF2-40B4-BE49-F238E27FC236}">
                <a16:creationId xmlns="" xmlns:a16="http://schemas.microsoft.com/office/drawing/2014/main" id="{2BFDB2E9-15A0-4B93-8332-6DC3AF1D6DD7}"/>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IN">
              <a:solidFill>
                <a:prstClr val="black">
                  <a:tint val="75000"/>
                </a:prstClr>
              </a:solidFill>
            </a:endParaRPr>
          </a:p>
        </p:txBody>
      </p:sp>
      <p:sp>
        <p:nvSpPr>
          <p:cNvPr id="6" name="Slide Number Placeholder 5">
            <a:extLst>
              <a:ext uri="{FF2B5EF4-FFF2-40B4-BE49-F238E27FC236}">
                <a16:creationId xmlns="" xmlns:a16="http://schemas.microsoft.com/office/drawing/2014/main" id="{B3584049-28B2-435C-9506-02AA68E5496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47C5A83-59C3-43D3-A91D-87F7BABD7D9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626825224"/>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8"/>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t="2369" b="2369"/>
          <a:stretch>
            <a:fillRect/>
          </a:stretch>
        </p:blipFill>
        <p:spPr/>
      </p:pic>
      <p:sp>
        <p:nvSpPr>
          <p:cNvPr id="3" name="Text Placeholder 2"/>
          <p:cNvSpPr>
            <a:spLocks noGrp="1"/>
          </p:cNvSpPr>
          <p:nvPr>
            <p:ph type="body" sz="quarter" idx="14"/>
          </p:nvPr>
        </p:nvSpPr>
        <p:spPr>
          <a:xfrm>
            <a:off x="6824" y="5332492"/>
            <a:ext cx="4827734" cy="1037360"/>
          </a:xfrm>
        </p:spPr>
        <p:txBody>
          <a:bodyPr/>
          <a:lstStyle/>
          <a:p>
            <a:r>
              <a:rPr lang="en-US" dirty="0" smtClean="0"/>
              <a:t>Dr. A. Aloysius M.Sc., M.Phil., PGDMCH., SET, Ph. D.,</a:t>
            </a:r>
          </a:p>
          <a:p>
            <a:r>
              <a:rPr lang="en-US" dirty="0" smtClean="0"/>
              <a:t>Assistant Professor.</a:t>
            </a:r>
            <a:endParaRPr lang="en-US" dirty="0"/>
          </a:p>
        </p:txBody>
      </p:sp>
      <p:sp>
        <p:nvSpPr>
          <p:cNvPr id="4" name="Text Placeholder 3"/>
          <p:cNvSpPr>
            <a:spLocks noGrp="1"/>
          </p:cNvSpPr>
          <p:nvPr>
            <p:ph type="body" sz="quarter" idx="16"/>
          </p:nvPr>
        </p:nvSpPr>
        <p:spPr/>
        <p:txBody>
          <a:bodyPr/>
          <a:lstStyle/>
          <a:p>
            <a:r>
              <a:rPr lang="en-US" dirty="0" smtClean="0"/>
              <a:t>17UCS530214</a:t>
            </a:r>
            <a:endParaRPr lang="en-US" dirty="0"/>
          </a:p>
        </p:txBody>
      </p:sp>
      <p:sp>
        <p:nvSpPr>
          <p:cNvPr id="5" name="Text Placeholder 4"/>
          <p:cNvSpPr>
            <a:spLocks noGrp="1"/>
          </p:cNvSpPr>
          <p:nvPr>
            <p:ph type="body" sz="quarter" idx="17"/>
          </p:nvPr>
        </p:nvSpPr>
        <p:spPr/>
        <p:txBody>
          <a:bodyPr/>
          <a:lstStyle/>
          <a:p>
            <a:r>
              <a:rPr lang="en-US" dirty="0" smtClean="0"/>
              <a:t>LAMP</a:t>
            </a:r>
            <a:endParaRPr lang="en-US" dirty="0"/>
          </a:p>
        </p:txBody>
      </p:sp>
      <p:sp>
        <p:nvSpPr>
          <p:cNvPr id="6" name="Text Placeholder 5"/>
          <p:cNvSpPr>
            <a:spLocks noGrp="1"/>
          </p:cNvSpPr>
          <p:nvPr>
            <p:ph type="body" sz="quarter" idx="18"/>
          </p:nvPr>
        </p:nvSpPr>
        <p:spPr/>
        <p:txBody>
          <a:bodyPr/>
          <a:lstStyle/>
          <a:p>
            <a:r>
              <a:rPr lang="en-US" dirty="0" smtClean="0"/>
              <a:t>V</a:t>
            </a:r>
            <a:endParaRPr lang="en-US" dirty="0"/>
          </a:p>
        </p:txBody>
      </p:sp>
      <p:sp>
        <p:nvSpPr>
          <p:cNvPr id="7" name="Text Placeholder 6"/>
          <p:cNvSpPr>
            <a:spLocks noGrp="1"/>
          </p:cNvSpPr>
          <p:nvPr>
            <p:ph type="body" sz="quarter" idx="19"/>
          </p:nvPr>
        </p:nvSpPr>
        <p:spPr/>
        <p:txBody>
          <a:bodyPr/>
          <a:lstStyle/>
          <a:p>
            <a:r>
              <a:rPr lang="en-US" dirty="0" err="1" smtClean="0"/>
              <a:t>B.Sc</a:t>
            </a:r>
            <a:endParaRPr lang="en-US" dirty="0"/>
          </a:p>
        </p:txBody>
      </p:sp>
      <p:sp>
        <p:nvSpPr>
          <p:cNvPr id="8" name="Title 7"/>
          <p:cNvSpPr>
            <a:spLocks noGrp="1"/>
          </p:cNvSpPr>
          <p:nvPr>
            <p:ph type="title"/>
          </p:nvPr>
        </p:nvSpPr>
        <p:spPr/>
        <p:txBody>
          <a:bodyPr/>
          <a:lstStyle/>
          <a:p>
            <a:r>
              <a:rPr lang="en-US" dirty="0" smtClean="0"/>
              <a:t>MY SQL </a:t>
            </a:r>
            <a:endParaRPr lang="en-US" dirty="0"/>
          </a:p>
        </p:txBody>
      </p:sp>
    </p:spTree>
    <p:extLst>
      <p:ext uri="{BB962C8B-B14F-4D97-AF65-F5344CB8AC3E}">
        <p14:creationId xmlns:p14="http://schemas.microsoft.com/office/powerpoint/2010/main" val="17983301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404664"/>
            <a:ext cx="8712968" cy="6192688"/>
          </a:xfrm>
        </p:spPr>
        <p:txBody>
          <a:bodyPr>
            <a:normAutofit/>
          </a:bodyPr>
          <a:lstStyle/>
          <a:p>
            <a:pPr>
              <a:buNone/>
            </a:pPr>
            <a:endParaRPr lang="en-GB" sz="2000" dirty="0" smtClean="0"/>
          </a:p>
          <a:p>
            <a:pPr>
              <a:buNone/>
            </a:pPr>
            <a:r>
              <a:rPr lang="en-GB" sz="2000" dirty="0" smtClean="0"/>
              <a:t>7.</a:t>
            </a:r>
            <a:r>
              <a:rPr lang="en-GB" sz="2000" b="1" dirty="0" smtClean="0"/>
              <a:t> INSERT Command</a:t>
            </a:r>
          </a:p>
          <a:p>
            <a:pPr>
              <a:buNone/>
            </a:pPr>
            <a:endParaRPr lang="en-GB" sz="2000" b="1" dirty="0" smtClean="0"/>
          </a:p>
          <a:p>
            <a:r>
              <a:rPr lang="en-GB" sz="1800" dirty="0" smtClean="0"/>
              <a:t>INSERT  command is used to add information to  the table to make the table useful.</a:t>
            </a:r>
          </a:p>
          <a:p>
            <a:endParaRPr lang="en-GB" sz="1800" dirty="0" smtClean="0"/>
          </a:p>
          <a:p>
            <a:pPr>
              <a:buNone/>
            </a:pPr>
            <a:r>
              <a:rPr lang="en-GB" sz="1800" dirty="0" smtClean="0"/>
              <a:t>		Command:</a:t>
            </a:r>
          </a:p>
          <a:p>
            <a:pPr>
              <a:buNone/>
            </a:pPr>
            <a:r>
              <a:rPr lang="en-GB" sz="1800" dirty="0" smtClean="0"/>
              <a:t>				mysql&gt; </a:t>
            </a:r>
            <a:r>
              <a:rPr lang="en-GB" sz="1800" b="1" dirty="0" smtClean="0"/>
              <a:t>INSERT INTO age_information</a:t>
            </a:r>
          </a:p>
          <a:p>
            <a:pPr>
              <a:buNone/>
            </a:pPr>
            <a:r>
              <a:rPr lang="en-GB" sz="1800" dirty="0" smtClean="0"/>
              <a:t>				   -&gt; </a:t>
            </a:r>
            <a:r>
              <a:rPr lang="en-GB" sz="1800" b="1" dirty="0" smtClean="0"/>
              <a:t>(lastname, firstname, age)</a:t>
            </a:r>
          </a:p>
          <a:p>
            <a:pPr>
              <a:buNone/>
            </a:pPr>
            <a:r>
              <a:rPr lang="en-GB" sz="1800" dirty="0" smtClean="0"/>
              <a:t>				   -&gt; </a:t>
            </a:r>
            <a:r>
              <a:rPr lang="en-GB" sz="1800" b="1" dirty="0" smtClean="0"/>
              <a:t>VALUES (´Wall´ , ´Larry´ , 46);</a:t>
            </a:r>
          </a:p>
          <a:p>
            <a:pPr>
              <a:buNone/>
            </a:pPr>
            <a:endParaRPr lang="en-GB" sz="1800" b="1" dirty="0" smtClean="0"/>
          </a:p>
          <a:p>
            <a:pPr>
              <a:buNone/>
            </a:pPr>
            <a:r>
              <a:rPr lang="en-GB" sz="2000" b="1" dirty="0" smtClean="0"/>
              <a:t>8. SELECT Command</a:t>
            </a:r>
          </a:p>
          <a:p>
            <a:pPr>
              <a:buNone/>
            </a:pPr>
            <a:endParaRPr lang="en-GB" sz="2000" b="1" dirty="0" smtClean="0"/>
          </a:p>
          <a:p>
            <a:r>
              <a:rPr lang="en-GB" sz="1800" dirty="0" smtClean="0"/>
              <a:t>SELECT  command selects records from the database. </a:t>
            </a:r>
          </a:p>
          <a:p>
            <a:r>
              <a:rPr lang="en-GB" sz="1800" dirty="0" smtClean="0"/>
              <a:t>When this command is executed from the command line, MySQL prints all the records that match the query. </a:t>
            </a:r>
          </a:p>
          <a:p>
            <a:pPr>
              <a:buNone/>
            </a:pPr>
            <a:endParaRPr lang="en-GB" sz="1800" dirty="0" smtClean="0"/>
          </a:p>
          <a:p>
            <a:pPr>
              <a:buNone/>
            </a:pPr>
            <a:r>
              <a:rPr lang="en-GB" sz="1800" dirty="0" smtClean="0"/>
              <a:t>		Command:</a:t>
            </a:r>
          </a:p>
          <a:p>
            <a:pPr>
              <a:buNone/>
            </a:pPr>
            <a:r>
              <a:rPr lang="en-GB" sz="1800" dirty="0" smtClean="0"/>
              <a:t>				mysql&gt; </a:t>
            </a:r>
            <a:r>
              <a:rPr lang="en-GB" sz="1800" b="1" dirty="0" smtClean="0"/>
              <a:t>SELECT * FROM age_information;</a:t>
            </a:r>
            <a:endParaRPr lang="en-GB"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692696"/>
            <a:ext cx="8784976" cy="5832648"/>
          </a:xfrm>
        </p:spPr>
        <p:txBody>
          <a:bodyPr/>
          <a:lstStyle/>
          <a:p>
            <a:pPr>
              <a:buNone/>
            </a:pPr>
            <a:r>
              <a:rPr lang="en-GB" sz="2000" b="1" dirty="0" smtClean="0"/>
              <a:t>9.UPDATE Command</a:t>
            </a:r>
          </a:p>
          <a:p>
            <a:pPr>
              <a:buNone/>
            </a:pPr>
            <a:endParaRPr lang="en-GB" sz="2000" b="1" dirty="0" smtClean="0"/>
          </a:p>
          <a:p>
            <a:r>
              <a:rPr lang="en-GB" sz="1800" dirty="0" smtClean="0"/>
              <a:t>We can UPDATE the table by changing the value in an existing record .</a:t>
            </a:r>
          </a:p>
          <a:p>
            <a:pPr>
              <a:buNone/>
            </a:pPr>
            <a:r>
              <a:rPr lang="en-GB" sz="1800" dirty="0" smtClean="0"/>
              <a:t>		Command:</a:t>
            </a:r>
          </a:p>
          <a:p>
            <a:pPr>
              <a:buNone/>
            </a:pPr>
            <a:r>
              <a:rPr lang="en-GB" sz="1800" dirty="0" smtClean="0"/>
              <a:t>				 mysql&gt; </a:t>
            </a:r>
            <a:r>
              <a:rPr lang="en-GB" sz="1800" b="1" dirty="0" smtClean="0"/>
              <a:t>UPDATE age_information SET age = 47</a:t>
            </a:r>
          </a:p>
          <a:p>
            <a:pPr>
              <a:buNone/>
            </a:pPr>
            <a:r>
              <a:rPr lang="en-GB" sz="1800" dirty="0" smtClean="0"/>
              <a:t>				      -&gt; </a:t>
            </a:r>
            <a:r>
              <a:rPr lang="en-GB" sz="1800" b="1" dirty="0" smtClean="0"/>
              <a:t>WHERE lastname = ´Wall´;</a:t>
            </a:r>
          </a:p>
          <a:p>
            <a:pPr>
              <a:buFont typeface="Arial" pitchFamily="34" charset="0"/>
              <a:buChar char="•"/>
            </a:pPr>
            <a:r>
              <a:rPr lang="en-GB" sz="1800" dirty="0" smtClean="0"/>
              <a:t>Be sure to use that WHERE clause; otherwise, if we had only entered UPDATE age_information SET age = 47, all the records in the database would have been given the age of 47!</a:t>
            </a:r>
          </a:p>
          <a:p>
            <a:pPr>
              <a:buNone/>
            </a:pPr>
            <a:endParaRPr lang="en-GB" sz="1800" b="1" dirty="0" smtClean="0"/>
          </a:p>
          <a:p>
            <a:pPr>
              <a:buNone/>
            </a:pPr>
            <a:r>
              <a:rPr lang="en-GB" sz="1800" b="1" dirty="0" smtClean="0"/>
              <a:t>10</a:t>
            </a:r>
            <a:r>
              <a:rPr lang="en-GB" sz="2000" b="1" dirty="0" smtClean="0"/>
              <a:t>. DELETE Command</a:t>
            </a:r>
          </a:p>
          <a:p>
            <a:pPr>
              <a:buNone/>
            </a:pPr>
            <a:endParaRPr lang="en-GB" sz="2000" b="1" dirty="0" smtClean="0"/>
          </a:p>
          <a:p>
            <a:r>
              <a:rPr lang="en-GB" sz="1800" dirty="0" smtClean="0"/>
              <a:t>DELETE  command is used to delete a record from the table</a:t>
            </a:r>
          </a:p>
          <a:p>
            <a:pPr>
              <a:buNone/>
            </a:pPr>
            <a:r>
              <a:rPr lang="en-GB" sz="1800" dirty="0" smtClean="0"/>
              <a:t>		Command:</a:t>
            </a:r>
          </a:p>
          <a:p>
            <a:pPr>
              <a:buNone/>
            </a:pPr>
            <a:r>
              <a:rPr lang="en-GB" sz="1800" dirty="0" smtClean="0"/>
              <a:t>				mysql</a:t>
            </a:r>
            <a:r>
              <a:rPr lang="en-GB" sz="2000" dirty="0" smtClean="0"/>
              <a:t>&gt; </a:t>
            </a:r>
            <a:r>
              <a:rPr lang="en-GB" sz="1800" b="1" dirty="0" smtClean="0"/>
              <a:t>DELETE FROM age_information WHERE lastname = ´Raymond´;</a:t>
            </a:r>
          </a:p>
          <a:p>
            <a:pPr>
              <a:buFont typeface="Arial" pitchFamily="34" charset="0"/>
              <a:buChar char="•"/>
            </a:pPr>
            <a:endParaRPr lang="en-GB" sz="2000" b="1" dirty="0" smtClean="0"/>
          </a:p>
          <a:p>
            <a:pPr>
              <a:buNone/>
            </a:pPr>
            <a:endParaRPr lang="en-GB" sz="2000" b="1" dirty="0" smtClean="0"/>
          </a:p>
          <a:p>
            <a:pPr>
              <a:buNone/>
            </a:pPr>
            <a:endParaRPr lang="en-GB" sz="20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04664"/>
            <a:ext cx="8568952" cy="6264696"/>
          </a:xfrm>
        </p:spPr>
        <p:txBody>
          <a:bodyPr>
            <a:normAutofit/>
          </a:bodyPr>
          <a:lstStyle/>
          <a:p>
            <a:pPr>
              <a:buNone/>
            </a:pPr>
            <a:r>
              <a:rPr lang="en-GB" sz="2000" b="1" dirty="0" smtClean="0"/>
              <a:t>11.GRANT command</a:t>
            </a:r>
          </a:p>
          <a:p>
            <a:pPr>
              <a:buNone/>
            </a:pPr>
            <a:endParaRPr lang="en-GB" sz="2000" b="1" dirty="0" smtClean="0"/>
          </a:p>
          <a:p>
            <a:r>
              <a:rPr lang="en-GB" sz="1800" dirty="0" smtClean="0"/>
              <a:t>Doing all the SQL queries in the people database as the MySQL root user is not good.</a:t>
            </a:r>
          </a:p>
          <a:p>
            <a:r>
              <a:rPr lang="en-GB" sz="1800" dirty="0" smtClean="0"/>
              <a:t> So we create a new user it involves modifying the database named mysql, which contains all the administrative information for the MySQL server, so first we use the mysql database and then grant privileges for a new user.</a:t>
            </a:r>
          </a:p>
          <a:p>
            <a:pPr>
              <a:buNone/>
            </a:pPr>
            <a:r>
              <a:rPr lang="en-GB" sz="1800" dirty="0" smtClean="0"/>
              <a:t>		Command:</a:t>
            </a:r>
          </a:p>
          <a:p>
            <a:pPr>
              <a:buNone/>
            </a:pPr>
            <a:r>
              <a:rPr lang="en-GB" sz="1800" dirty="0" smtClean="0"/>
              <a:t>			        mysql&gt; </a:t>
            </a:r>
            <a:r>
              <a:rPr lang="en-GB" sz="1800" b="1" dirty="0" smtClean="0"/>
              <a:t>USE mysql;</a:t>
            </a:r>
          </a:p>
          <a:p>
            <a:r>
              <a:rPr lang="en-GB" sz="1800" dirty="0" smtClean="0"/>
              <a:t>Database changed</a:t>
            </a:r>
          </a:p>
          <a:p>
            <a:pPr>
              <a:buNone/>
            </a:pPr>
            <a:r>
              <a:rPr lang="en-GB" sz="1800" dirty="0" smtClean="0"/>
              <a:t>     mysql&gt; </a:t>
            </a:r>
            <a:r>
              <a:rPr lang="en-GB" sz="1800" b="1" dirty="0" smtClean="0"/>
              <a:t>GRANT SELECT,INSERT,UPDATE,DELETE</a:t>
            </a:r>
          </a:p>
          <a:p>
            <a:pPr>
              <a:buNone/>
            </a:pPr>
            <a:r>
              <a:rPr lang="en-GB" sz="1800" dirty="0" smtClean="0"/>
              <a:t>           -&gt; </a:t>
            </a:r>
            <a:r>
              <a:rPr lang="en-GB" sz="1800" b="1" dirty="0" smtClean="0"/>
              <a:t>ON people.*</a:t>
            </a:r>
          </a:p>
          <a:p>
            <a:pPr>
              <a:buNone/>
            </a:pPr>
            <a:r>
              <a:rPr lang="en-GB" sz="1800" dirty="0" smtClean="0"/>
              <a:t>           -&gt; </a:t>
            </a:r>
            <a:r>
              <a:rPr lang="en-GB" sz="1800" b="1" dirty="0" smtClean="0"/>
              <a:t>TO apache@localhost</a:t>
            </a:r>
          </a:p>
          <a:p>
            <a:pPr>
              <a:buNone/>
            </a:pPr>
            <a:r>
              <a:rPr lang="en-GB" sz="1800" dirty="0" smtClean="0"/>
              <a:t>           -&gt; </a:t>
            </a:r>
            <a:r>
              <a:rPr lang="en-GB" sz="1800" b="1" dirty="0" smtClean="0"/>
              <a:t>IDENTIFIED BY ´LampIsCool´;</a:t>
            </a:r>
          </a:p>
          <a:p>
            <a:pPr>
              <a:buNone/>
            </a:pPr>
            <a:endParaRPr lang="en-GB" sz="1800" dirty="0" smtClean="0"/>
          </a:p>
          <a:p>
            <a:r>
              <a:rPr lang="en-GB" sz="1800" dirty="0" smtClean="0"/>
              <a:t>The user apache is being granted to do most everything within the database, including deleting the entries in tables within the people database. </a:t>
            </a:r>
          </a:p>
          <a:p>
            <a:r>
              <a:rPr lang="en-GB" sz="1800" dirty="0" smtClean="0"/>
              <a:t>Apache cannot delete the people database, only entries within the tables in the database.</a:t>
            </a:r>
            <a:endParaRPr lang="en-GB" sz="18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0972986">
            <a:off x="441891" y="2277608"/>
            <a:ext cx="8354581" cy="2486029"/>
          </a:xfrm>
          <a:ln>
            <a:solidFill>
              <a:schemeClr val="bg1"/>
            </a:solidFill>
          </a:ln>
        </p:spPr>
        <p:style>
          <a:lnRef idx="2">
            <a:schemeClr val="accent2"/>
          </a:lnRef>
          <a:fillRef idx="1">
            <a:schemeClr val="lt1"/>
          </a:fillRef>
          <a:effectRef idx="0">
            <a:schemeClr val="accent2"/>
          </a:effectRef>
          <a:fontRef idx="minor">
            <a:schemeClr val="dk1"/>
          </a:fontRef>
        </p:style>
        <p:txBody>
          <a:bodyPr>
            <a:normAutofit/>
          </a:bodyPr>
          <a:lstStyle/>
          <a:p>
            <a:pPr algn="ctr"/>
            <a:r>
              <a:rPr lang="en-GB"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DATABASE INDEPENDENT INTERFACE</a:t>
            </a:r>
            <a:endParaRPr lang="en-GB"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792088"/>
          </a:xfrm>
        </p:spPr>
        <p:txBody>
          <a:bodyPr>
            <a:normAutofit/>
          </a:bodyPr>
          <a:lstStyle/>
          <a:p>
            <a:r>
              <a:rPr lang="en-GB" sz="3200" dirty="0" err="1" smtClean="0">
                <a:latin typeface="Times New Roman" pitchFamily="18" charset="0"/>
                <a:cs typeface="Times New Roman" pitchFamily="18" charset="0"/>
              </a:rPr>
              <a:t>DataBase</a:t>
            </a:r>
            <a:r>
              <a:rPr lang="en-GB" sz="3200" dirty="0" smtClean="0">
                <a:latin typeface="Times New Roman" pitchFamily="18" charset="0"/>
                <a:cs typeface="Times New Roman" pitchFamily="18" charset="0"/>
              </a:rPr>
              <a:t> Independent Interface</a:t>
            </a:r>
            <a:endParaRPr lang="en-GB"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84784"/>
            <a:ext cx="8229600" cy="5089752"/>
          </a:xfrm>
        </p:spPr>
        <p:txBody>
          <a:bodyPr>
            <a:normAutofit fontScale="92500" lnSpcReduction="20000"/>
          </a:bodyPr>
          <a:lstStyle/>
          <a:p>
            <a:pPr>
              <a:lnSpc>
                <a:spcPct val="90000"/>
              </a:lnSpc>
            </a:pPr>
            <a:r>
              <a:rPr lang="fr-FR" sz="1900" dirty="0" smtClean="0"/>
              <a:t>DBI </a:t>
            </a:r>
            <a:r>
              <a:rPr lang="fr-FR" sz="1900" dirty="0" err="1" smtClean="0"/>
              <a:t>enables</a:t>
            </a:r>
            <a:r>
              <a:rPr lang="fr-FR" sz="1900" dirty="0" smtClean="0"/>
              <a:t> one </a:t>
            </a:r>
            <a:r>
              <a:rPr lang="fr-FR" sz="1900" dirty="0" err="1" smtClean="0"/>
              <a:t>who</a:t>
            </a:r>
            <a:r>
              <a:rPr lang="fr-FR" sz="1900" dirty="0" smtClean="0"/>
              <a:t> </a:t>
            </a:r>
            <a:r>
              <a:rPr lang="fr-FR" sz="1900" dirty="0" err="1" smtClean="0"/>
              <a:t>write</a:t>
            </a:r>
            <a:r>
              <a:rPr lang="fr-FR" sz="1900" dirty="0" smtClean="0"/>
              <a:t> programs to automate </a:t>
            </a:r>
            <a:r>
              <a:rPr lang="fr-FR" sz="1900" dirty="0" err="1" smtClean="0"/>
              <a:t>database</a:t>
            </a:r>
            <a:r>
              <a:rPr lang="fr-FR" sz="1900" dirty="0" smtClean="0"/>
              <a:t> maintenance.</a:t>
            </a:r>
          </a:p>
          <a:p>
            <a:pPr>
              <a:lnSpc>
                <a:spcPct val="90000"/>
              </a:lnSpc>
            </a:pPr>
            <a:r>
              <a:rPr lang="fr-FR" sz="1900" dirty="0" smtClean="0"/>
              <a:t>DBI is a Perl module.</a:t>
            </a:r>
          </a:p>
          <a:p>
            <a:pPr>
              <a:lnSpc>
                <a:spcPct val="90000"/>
              </a:lnSpc>
            </a:pPr>
            <a:r>
              <a:rPr lang="fr-FR" sz="1900" dirty="0" smtClean="0"/>
              <a:t>It also </a:t>
            </a:r>
            <a:r>
              <a:rPr lang="en-GB" sz="1900" dirty="0" smtClean="0"/>
              <a:t>provides methods to manipulate SQL databases.</a:t>
            </a:r>
          </a:p>
          <a:p>
            <a:r>
              <a:rPr lang="en-GB" sz="1900" dirty="0" smtClean="0"/>
              <a:t>With DBI, one can connect to a database within a Perl script and issue all kinds of queries, including SELECT,INSERT,DELETE.</a:t>
            </a:r>
          </a:p>
          <a:p>
            <a:pPr>
              <a:buNone/>
            </a:pPr>
            <a:endParaRPr lang="en-GB" sz="1800" dirty="0" smtClean="0"/>
          </a:p>
          <a:p>
            <a:pPr>
              <a:buNone/>
            </a:pPr>
            <a:r>
              <a:rPr lang="en-GB" sz="1800" dirty="0" smtClean="0">
                <a:solidFill>
                  <a:srgbClr val="FF0000"/>
                </a:solidFill>
              </a:rPr>
              <a:t>Example:</a:t>
            </a:r>
          </a:p>
          <a:p>
            <a:pPr>
              <a:buNone/>
            </a:pPr>
            <a:r>
              <a:rPr lang="en-GB" sz="1800" b="1" dirty="0" smtClean="0"/>
              <a:t>1.DBI module</a:t>
            </a:r>
          </a:p>
          <a:p>
            <a:pPr>
              <a:buNone/>
            </a:pPr>
            <a:r>
              <a:rPr lang="en-GB" sz="1800" dirty="0" smtClean="0"/>
              <a:t># use the DBI module</a:t>
            </a:r>
          </a:p>
          <a:p>
            <a:pPr>
              <a:buNone/>
            </a:pPr>
            <a:r>
              <a:rPr lang="en-GB" sz="1800" dirty="0" smtClean="0"/>
              <a:t>use DBI;</a:t>
            </a:r>
          </a:p>
          <a:p>
            <a:pPr>
              <a:buNone/>
            </a:pPr>
            <a:r>
              <a:rPr lang="en-GB" sz="1800" b="1" dirty="0" smtClean="0"/>
              <a:t>2. Connect to a database.</a:t>
            </a:r>
          </a:p>
          <a:p>
            <a:r>
              <a:rPr lang="en-GB" sz="1800" dirty="0" smtClean="0"/>
              <a:t># connect to the database, assigning the result to $dbh</a:t>
            </a:r>
          </a:p>
          <a:p>
            <a:r>
              <a:rPr lang="en-GB" sz="1800" dirty="0" smtClean="0"/>
              <a:t>my $dbh = DBI-&gt;connect(´DBI:mysql:people´, ´apache´, ´LampIsCool´);</a:t>
            </a:r>
          </a:p>
          <a:p>
            <a:r>
              <a:rPr lang="en-GB" sz="1800" dirty="0" smtClean="0"/>
              <a:t># die if we failed to connect</a:t>
            </a:r>
          </a:p>
          <a:p>
            <a:r>
              <a:rPr lang="en-GB" sz="1800" dirty="0" smtClean="0"/>
              <a:t>die "Can't connect: " . DBI-&gt;errstr() unless $dbh;</a:t>
            </a:r>
          </a:p>
          <a:p>
            <a:r>
              <a:rPr lang="en-GB" sz="1800" dirty="0" smtClean="0"/>
              <a:t># all is well!</a:t>
            </a:r>
          </a:p>
          <a:p>
            <a:r>
              <a:rPr lang="en-GB" sz="1800" dirty="0" smtClean="0"/>
              <a:t>print "Success: connected!\n";</a:t>
            </a:r>
          </a:p>
          <a:p>
            <a:r>
              <a:rPr lang="en-GB" sz="1800" dirty="0" smtClean="0"/>
              <a:t># disconnect from the MySQL server</a:t>
            </a:r>
          </a:p>
          <a:p>
            <a:r>
              <a:rPr lang="en-GB" sz="1800" dirty="0" smtClean="0"/>
              <a:t>$</a:t>
            </a:r>
            <a:r>
              <a:rPr lang="en-GB" sz="1800" dirty="0" err="1" smtClean="0"/>
              <a:t>dbh</a:t>
            </a:r>
            <a:r>
              <a:rPr lang="en-GB" sz="1800" dirty="0" smtClean="0"/>
              <a:t>-&gt;disconnect();</a:t>
            </a:r>
          </a:p>
          <a:p>
            <a:pPr>
              <a:buNone/>
            </a:pPr>
            <a:endParaRPr lang="fr-FR" sz="1800" dirty="0" smtClean="0"/>
          </a:p>
          <a:p>
            <a:pPr>
              <a:lnSpc>
                <a:spcPct val="90000"/>
              </a:lnSpc>
            </a:pPr>
            <a:endParaRPr lang="fr-FR" sz="1800" dirty="0" smtClean="0"/>
          </a:p>
          <a:p>
            <a:pPr>
              <a:lnSpc>
                <a:spcPct val="90000"/>
              </a:lnSpc>
              <a:buNone/>
            </a:pPr>
            <a:endParaRPr lang="en-GB"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19572"/>
            <a:ext cx="9144000" cy="6381328"/>
          </a:xfrm>
        </p:spPr>
        <p:txBody>
          <a:bodyPr>
            <a:normAutofit/>
          </a:bodyPr>
          <a:lstStyle/>
          <a:p>
            <a:pPr algn="just">
              <a:lnSpc>
                <a:spcPct val="150000"/>
              </a:lnSpc>
            </a:pPr>
            <a:r>
              <a:rPr lang="en-GB" sz="2000" dirty="0" smtClean="0"/>
              <a:t>The use DBI method tells Perl to use the DBI module.</a:t>
            </a:r>
          </a:p>
          <a:p>
            <a:pPr algn="just">
              <a:lnSpc>
                <a:spcPct val="150000"/>
              </a:lnSpc>
            </a:pPr>
            <a:r>
              <a:rPr lang="en-GB" sz="2000" dirty="0" smtClean="0"/>
              <a:t>Calling the connect() method causes the Perl script to connect to the MySQL database using the Perl DBI class.</a:t>
            </a:r>
          </a:p>
          <a:p>
            <a:pPr algn="just">
              <a:lnSpc>
                <a:spcPct val="150000"/>
              </a:lnSpc>
            </a:pPr>
            <a:r>
              <a:rPr lang="en-GB" sz="2000" dirty="0" smtClean="0"/>
              <a:t> The first argument to this method is the database to which you want to connect. </a:t>
            </a:r>
          </a:p>
          <a:p>
            <a:pPr algn="just">
              <a:lnSpc>
                <a:spcPct val="150000"/>
              </a:lnSpc>
              <a:buNone/>
            </a:pPr>
            <a:r>
              <a:rPr lang="en-GB" sz="2000" dirty="0" smtClean="0"/>
              <a:t>      </a:t>
            </a:r>
            <a:r>
              <a:rPr lang="en-GB" sz="2000" b="1" dirty="0" smtClean="0"/>
              <a:t>Example</a:t>
            </a:r>
            <a:r>
              <a:rPr lang="en-GB" sz="2000" dirty="0" smtClean="0"/>
              <a:t>: the string DBI:mysql:people</a:t>
            </a:r>
          </a:p>
          <a:p>
            <a:pPr algn="just">
              <a:lnSpc>
                <a:spcPct val="150000"/>
              </a:lnSpc>
              <a:buFont typeface="Arial" pitchFamily="34" charset="0"/>
              <a:buChar char="•"/>
            </a:pPr>
            <a:r>
              <a:rPr lang="en-GB" sz="2000" dirty="0" smtClean="0"/>
              <a:t>It indicates that it should connect with the DBI module to the database people, which is housed on the local MySQL server. </a:t>
            </a:r>
          </a:p>
          <a:p>
            <a:pPr algn="just">
              <a:lnSpc>
                <a:spcPct val="150000"/>
              </a:lnSpc>
              <a:buFont typeface="Arial" pitchFamily="34" charset="0"/>
              <a:buChar char="•"/>
            </a:pPr>
            <a:r>
              <a:rPr lang="en-GB" sz="2000" dirty="0" smtClean="0"/>
              <a:t>The second and third arguments to the connect() method are the username and password used to connect. Here use apache and the supersecret password are passed. If successful, connect() returns a </a:t>
            </a:r>
            <a:r>
              <a:rPr lang="en-GB" sz="2000" i="1" dirty="0" smtClean="0"/>
              <a:t>database handle that is assigned to $dbh.</a:t>
            </a:r>
          </a:p>
          <a:p>
            <a:pPr algn="just">
              <a:lnSpc>
                <a:spcPct val="150000"/>
              </a:lnSpc>
              <a:buNone/>
            </a:pPr>
            <a:endParaRPr lang="en-GB" sz="2000" i="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1214422"/>
            <a:ext cx="8643966" cy="4247317"/>
          </a:xfrm>
          <a:prstGeom prst="rect">
            <a:avLst/>
          </a:prstGeom>
        </p:spPr>
        <p:txBody>
          <a:bodyPr wrap="square">
            <a:spAutoFit/>
          </a:bodyPr>
          <a:lstStyle/>
          <a:p>
            <a:pPr>
              <a:lnSpc>
                <a:spcPct val="150000"/>
              </a:lnSpc>
              <a:buFont typeface="Arial" pitchFamily="34" charset="0"/>
              <a:buChar char="•"/>
            </a:pPr>
            <a:r>
              <a:rPr lang="en-GB" sz="2000" dirty="0" smtClean="0"/>
              <a:t>If connect() returns false, the script dies, printing the error string returned by the </a:t>
            </a:r>
            <a:r>
              <a:rPr lang="en-GB" sz="2000" dirty="0" err="1" smtClean="0"/>
              <a:t>errstr</a:t>
            </a:r>
            <a:r>
              <a:rPr lang="en-GB" sz="2000" dirty="0" smtClean="0"/>
              <a:t>() method. If the script doesn't die, it prints a message stating that all is well. </a:t>
            </a:r>
          </a:p>
          <a:p>
            <a:pPr>
              <a:lnSpc>
                <a:spcPct val="150000"/>
              </a:lnSpc>
              <a:buFont typeface="Arial" pitchFamily="34" charset="0"/>
              <a:buChar char="•"/>
            </a:pPr>
            <a:endParaRPr lang="en-GB" sz="2000" dirty="0" smtClean="0"/>
          </a:p>
          <a:p>
            <a:pPr>
              <a:lnSpc>
                <a:spcPct val="150000"/>
              </a:lnSpc>
              <a:buFont typeface="Arial" pitchFamily="34" charset="0"/>
              <a:buChar char="•"/>
            </a:pPr>
            <a:r>
              <a:rPr lang="en-GB" sz="2000" dirty="0" smtClean="0"/>
              <a:t>The last thing done is to execute the disconnect() method, allowing the Perl script and database to properly shut down the connection.</a:t>
            </a:r>
          </a:p>
          <a:p>
            <a:pPr>
              <a:lnSpc>
                <a:spcPct val="150000"/>
              </a:lnSpc>
              <a:buFont typeface="Arial" pitchFamily="34" charset="0"/>
              <a:buChar char="•"/>
            </a:pPr>
            <a:endParaRPr lang="en-GB" sz="2000" dirty="0" smtClean="0"/>
          </a:p>
          <a:p>
            <a:pPr>
              <a:lnSpc>
                <a:spcPct val="150000"/>
              </a:lnSpc>
              <a:buFont typeface="Arial" pitchFamily="34" charset="0"/>
              <a:buChar char="•"/>
            </a:pPr>
            <a:r>
              <a:rPr lang="en-GB" sz="2000" dirty="0" smtClean="0"/>
              <a:t>This is only polite, and if you don't call disconnect(), the script may generate an error message.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404664"/>
            <a:ext cx="8712968" cy="6453336"/>
          </a:xfrm>
        </p:spPr>
        <p:txBody>
          <a:bodyPr>
            <a:normAutofit/>
          </a:bodyPr>
          <a:lstStyle/>
          <a:p>
            <a:r>
              <a:rPr lang="en-GB" sz="2200" dirty="0" smtClean="0"/>
              <a:t>$ </a:t>
            </a:r>
            <a:r>
              <a:rPr lang="en-GB" sz="2200" b="1" dirty="0" smtClean="0"/>
              <a:t>./connect.pl</a:t>
            </a:r>
          </a:p>
          <a:p>
            <a:r>
              <a:rPr lang="en-GB" sz="1800" dirty="0" smtClean="0"/>
              <a:t>Success: connected!</a:t>
            </a:r>
          </a:p>
          <a:p>
            <a:pPr>
              <a:buNone/>
            </a:pPr>
            <a:r>
              <a:rPr lang="en-GB" sz="1800" dirty="0" smtClean="0"/>
              <a:t> # connect to the server, and if connect returns false,</a:t>
            </a:r>
          </a:p>
          <a:p>
            <a:pPr>
              <a:buNone/>
            </a:pPr>
            <a:r>
              <a:rPr lang="en-GB" sz="1800" dirty="0" smtClean="0"/>
              <a:t># die() with the DBI error string</a:t>
            </a:r>
          </a:p>
          <a:p>
            <a:pPr>
              <a:buNone/>
            </a:pPr>
            <a:r>
              <a:rPr lang="en-GB" sz="1800" dirty="0" smtClean="0"/>
              <a:t>my $dbh = DBI-&gt;connect(´DBI:mysql:people´, ´apache´, ´LampIsCool´)</a:t>
            </a:r>
          </a:p>
          <a:p>
            <a:pPr>
              <a:buNone/>
            </a:pPr>
            <a:r>
              <a:rPr lang="en-GB" sz="1800" dirty="0" smtClean="0"/>
              <a:t>        or die "Can't connect: " . DBI-&gt;errstr();</a:t>
            </a:r>
          </a:p>
          <a:p>
            <a:pPr>
              <a:buNone/>
            </a:pPr>
            <a:r>
              <a:rPr lang="en-GB" sz="1800" dirty="0" smtClean="0"/>
              <a:t># prepare the SQL, die() if the preparation fails</a:t>
            </a:r>
          </a:p>
          <a:p>
            <a:pPr>
              <a:buNone/>
            </a:pPr>
            <a:r>
              <a:rPr lang="en-GB" sz="1800" dirty="0" smtClean="0"/>
              <a:t>my $</a:t>
            </a:r>
            <a:r>
              <a:rPr lang="en-GB" sz="1800" dirty="0" err="1" smtClean="0"/>
              <a:t>sth</a:t>
            </a:r>
            <a:r>
              <a:rPr lang="en-GB" sz="1800" dirty="0" smtClean="0"/>
              <a:t> = $dbh-&gt;prepare(´SELECT * FROM age_information´)</a:t>
            </a:r>
          </a:p>
          <a:p>
            <a:pPr>
              <a:buNone/>
            </a:pPr>
            <a:r>
              <a:rPr lang="en-GB" sz="1800" dirty="0" smtClean="0"/>
              <a:t>       or die "Can't prepare SQL: " . $dbh-&gt;errstr();</a:t>
            </a:r>
          </a:p>
          <a:p>
            <a:pPr>
              <a:buNone/>
            </a:pPr>
            <a:r>
              <a:rPr lang="en-GB" sz="1800" dirty="0" smtClean="0"/>
              <a:t># execute the SQL, die() if it fails</a:t>
            </a:r>
          </a:p>
          <a:p>
            <a:pPr>
              <a:buNone/>
            </a:pPr>
            <a:r>
              <a:rPr lang="en-GB" sz="1800" dirty="0" smtClean="0"/>
              <a:t>$</a:t>
            </a:r>
            <a:r>
              <a:rPr lang="en-GB" sz="1800" dirty="0" err="1" smtClean="0"/>
              <a:t>sth</a:t>
            </a:r>
            <a:r>
              <a:rPr lang="en-GB" sz="1800" dirty="0" smtClean="0"/>
              <a:t>-&gt;execute()</a:t>
            </a:r>
          </a:p>
          <a:p>
            <a:pPr>
              <a:buNone/>
            </a:pPr>
            <a:r>
              <a:rPr lang="en-GB" sz="1800" dirty="0" smtClean="0"/>
              <a:t>      or die "Can't execute SQL: " . $</a:t>
            </a:r>
            <a:r>
              <a:rPr lang="en-GB" sz="1800" dirty="0" err="1" smtClean="0"/>
              <a:t>sth</a:t>
            </a:r>
            <a:r>
              <a:rPr lang="en-GB" sz="1800" dirty="0" smtClean="0"/>
              <a:t>-&gt;errstr();</a:t>
            </a:r>
          </a:p>
          <a:p>
            <a:pPr>
              <a:buNone/>
            </a:pPr>
            <a:endParaRPr lang="en-GB" sz="1800" dirty="0" smtClean="0"/>
          </a:p>
          <a:p>
            <a:pPr>
              <a:buNone/>
            </a:pPr>
            <a:r>
              <a:rPr lang="en-GB" sz="1800" dirty="0" smtClean="0"/>
              <a:t># loop through each record of our table,</a:t>
            </a:r>
          </a:p>
          <a:p>
            <a:pPr>
              <a:buNone/>
            </a:pPr>
            <a:r>
              <a:rPr lang="en-GB" sz="1800" dirty="0" smtClean="0"/>
              <a:t># $</a:t>
            </a:r>
            <a:r>
              <a:rPr lang="en-GB" sz="1800" dirty="0" err="1" smtClean="0"/>
              <a:t>sth</a:t>
            </a:r>
            <a:r>
              <a:rPr lang="en-GB" sz="1800" dirty="0" smtClean="0"/>
              <a:t>-&gt;fetchrow() returns the next row,</a:t>
            </a:r>
          </a:p>
          <a:p>
            <a:pPr>
              <a:buNone/>
            </a:pPr>
            <a:r>
              <a:rPr lang="en-GB" sz="1800" dirty="0" smtClean="0"/>
              <a:t># and we store the values in $</a:t>
            </a:r>
            <a:r>
              <a:rPr lang="en-GB" sz="1800" dirty="0" err="1" smtClean="0"/>
              <a:t>ln</a:t>
            </a:r>
            <a:r>
              <a:rPr lang="en-GB" sz="1800" dirty="0" smtClean="0"/>
              <a:t>, $fn and $age</a:t>
            </a:r>
          </a:p>
          <a:p>
            <a:pPr>
              <a:buNone/>
            </a:pPr>
            <a:r>
              <a:rPr lang="en-GB" sz="1800" dirty="0" smtClean="0"/>
              <a:t>my($</a:t>
            </a:r>
            <a:r>
              <a:rPr lang="en-GB" sz="1800" dirty="0" err="1" smtClean="0"/>
              <a:t>ln</a:t>
            </a:r>
            <a:r>
              <a:rPr lang="en-GB" sz="1800" dirty="0" smtClean="0"/>
              <a:t>, $fn, $age);</a:t>
            </a:r>
          </a:p>
          <a:p>
            <a:pPr>
              <a:buNone/>
            </a:pPr>
            <a:r>
              <a:rPr lang="en-GB" sz="1800" dirty="0" smtClean="0"/>
              <a:t>while (($</a:t>
            </a:r>
            <a:r>
              <a:rPr lang="en-GB" sz="1800" dirty="0" err="1" smtClean="0"/>
              <a:t>ln</a:t>
            </a:r>
            <a:r>
              <a:rPr lang="en-GB" sz="1800" dirty="0" smtClean="0"/>
              <a:t>, $fn, $age) = $</a:t>
            </a:r>
            <a:r>
              <a:rPr lang="en-GB" sz="1800" dirty="0" err="1" smtClean="0"/>
              <a:t>sth</a:t>
            </a:r>
            <a:r>
              <a:rPr lang="en-GB" sz="1800" dirty="0" smtClean="0"/>
              <a:t>-&gt;fetchrow()) {</a:t>
            </a:r>
          </a:p>
          <a:p>
            <a:pPr>
              <a:buNone/>
            </a:pPr>
            <a:r>
              <a:rPr lang="en-GB" sz="1800" dirty="0" smtClean="0"/>
              <a:t>print "$fn $</a:t>
            </a:r>
            <a:r>
              <a:rPr lang="en-GB" sz="1800" dirty="0" err="1" smtClean="0"/>
              <a:t>ln</a:t>
            </a:r>
            <a:r>
              <a:rPr lang="en-GB" sz="1800" dirty="0" smtClean="0"/>
              <a:t>, $age\n";</a:t>
            </a:r>
          </a:p>
          <a:p>
            <a:pPr>
              <a:buNone/>
            </a:pPr>
            <a:r>
              <a:rPr lang="en-GB" sz="1800" dirty="0" smtClean="0"/>
              <a:t>}</a:t>
            </a:r>
          </a:p>
          <a:p>
            <a:pPr>
              <a:buNone/>
            </a:pP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764704"/>
            <a:ext cx="8229600" cy="5688632"/>
          </a:xfrm>
        </p:spPr>
        <p:txBody>
          <a:bodyPr>
            <a:normAutofit/>
          </a:bodyPr>
          <a:lstStyle/>
          <a:p>
            <a:pPr algn="just"/>
            <a:r>
              <a:rPr lang="en-GB" sz="2000" dirty="0" smtClean="0"/>
              <a:t>MySQL program in the earlier examples (except the command terminator ; is not required in the prepare() method). </a:t>
            </a:r>
          </a:p>
          <a:p>
            <a:pPr algn="just">
              <a:buNone/>
            </a:pPr>
            <a:endParaRPr lang="en-GB" sz="2000" dirty="0" smtClean="0"/>
          </a:p>
          <a:p>
            <a:pPr algn="just"/>
            <a:r>
              <a:rPr lang="en-GB" sz="2000" dirty="0" smtClean="0"/>
              <a:t>The prepare()method returns a </a:t>
            </a:r>
            <a:r>
              <a:rPr lang="en-GB" sz="2000" i="1" dirty="0" smtClean="0"/>
              <a:t>statement handle object that can then be used to execute the SQL query by calling the execute() method. </a:t>
            </a:r>
          </a:p>
          <a:p>
            <a:pPr algn="just">
              <a:buNone/>
            </a:pPr>
            <a:endParaRPr lang="en-GB" sz="2000" dirty="0" smtClean="0"/>
          </a:p>
          <a:p>
            <a:pPr algn="just"/>
            <a:r>
              <a:rPr lang="en-GB" sz="2000" dirty="0" smtClean="0"/>
              <a:t>The results of the SELECT query are handled with a while loop. </a:t>
            </a:r>
          </a:p>
          <a:p>
            <a:pPr algn="just">
              <a:buNone/>
            </a:pPr>
            <a:endParaRPr lang="en-GB" sz="2000" dirty="0" smtClean="0"/>
          </a:p>
          <a:p>
            <a:pPr algn="just"/>
            <a:r>
              <a:rPr lang="en-GB" sz="2000" dirty="0" smtClean="0"/>
              <a:t>The fetchrow() method returns a list of data for the next row of data that is returned by the query.</a:t>
            </a:r>
          </a:p>
          <a:p>
            <a:pPr algn="just">
              <a:buNone/>
            </a:pPr>
            <a:endParaRPr lang="en-GB" sz="2000" dirty="0" smtClean="0"/>
          </a:p>
          <a:p>
            <a:pPr algn="just"/>
            <a:r>
              <a:rPr lang="en-GB" sz="2000" dirty="0" smtClean="0"/>
              <a:t> It is then assigned to $</a:t>
            </a:r>
            <a:r>
              <a:rPr lang="en-GB" sz="2000" dirty="0" err="1" smtClean="0"/>
              <a:t>ln</a:t>
            </a:r>
            <a:r>
              <a:rPr lang="en-GB" sz="2000" dirty="0" smtClean="0"/>
              <a:t> (last name), $fn (first name), and $age. </a:t>
            </a:r>
          </a:p>
          <a:p>
            <a:pPr algn="just"/>
            <a:endParaRPr lang="en-GB" sz="2000" dirty="0" smtClean="0"/>
          </a:p>
          <a:p>
            <a:pPr algn="just"/>
            <a:r>
              <a:rPr lang="en-GB" sz="2000" dirty="0" smtClean="0"/>
              <a:t>At the end, the finish() method is executed to properly clean up.</a:t>
            </a:r>
          </a:p>
          <a:p>
            <a:pPr algn="just"/>
            <a:endParaRPr lang="en-GB"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solidFill>
                  <a:srgbClr val="FF0000"/>
                </a:solidFill>
                <a:latin typeface="Times New Roman" pitchFamily="18" charset="0"/>
                <a:cs typeface="Times New Roman" pitchFamily="18" charset="0"/>
              </a:rPr>
              <a:t>CONTENT</a:t>
            </a:r>
            <a:endParaRPr lang="en-GB"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857364"/>
            <a:ext cx="8229600" cy="3843872"/>
          </a:xfrm>
        </p:spPr>
        <p:txBody>
          <a:bodyPr>
            <a:noAutofit/>
          </a:bodyPr>
          <a:lstStyle/>
          <a:p>
            <a:pPr>
              <a:lnSpc>
                <a:spcPct val="150000"/>
              </a:lnSpc>
              <a:buNone/>
            </a:pPr>
            <a:endParaRPr lang="en-GB" dirty="0" smtClean="0"/>
          </a:p>
          <a:p>
            <a:pPr>
              <a:lnSpc>
                <a:spcPct val="150000"/>
              </a:lnSpc>
            </a:pPr>
            <a:r>
              <a:rPr lang="en-GB" dirty="0" smtClean="0"/>
              <a:t>INTRODUCTION</a:t>
            </a:r>
          </a:p>
          <a:p>
            <a:pPr>
              <a:lnSpc>
                <a:spcPct val="150000"/>
              </a:lnSpc>
            </a:pPr>
            <a:r>
              <a:rPr lang="en-GB" dirty="0" smtClean="0"/>
              <a:t>My SQL</a:t>
            </a:r>
          </a:p>
          <a:p>
            <a:pPr>
              <a:lnSpc>
                <a:spcPct val="150000"/>
              </a:lnSpc>
            </a:pPr>
            <a:r>
              <a:rPr lang="en-GB" dirty="0" smtClean="0"/>
              <a:t>DATABASE INDEPENDENT INTERFACE</a:t>
            </a:r>
          </a:p>
          <a:p>
            <a:pPr>
              <a:lnSpc>
                <a:spcPct val="150000"/>
              </a:lnSpc>
            </a:pPr>
            <a:r>
              <a:rPr lang="en-GB" dirty="0" smtClean="0"/>
              <a:t>TABLE JOINS</a:t>
            </a:r>
          </a:p>
          <a:p>
            <a:pPr>
              <a:lnSpc>
                <a:spcPct val="150000"/>
              </a:lnSpc>
            </a:pPr>
            <a:r>
              <a:rPr lang="en-GB" dirty="0" smtClean="0"/>
              <a:t>LOADING AND DUMPING A DATABASE</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04664"/>
            <a:ext cx="8496944" cy="6264696"/>
          </a:xfrm>
        </p:spPr>
        <p:txBody>
          <a:bodyPr>
            <a:normAutofit fontScale="62500" lnSpcReduction="20000"/>
          </a:bodyPr>
          <a:lstStyle/>
          <a:p>
            <a:r>
              <a:rPr lang="en-GB" dirty="0" smtClean="0"/>
              <a:t>$ </a:t>
            </a:r>
            <a:r>
              <a:rPr lang="en-GB" b="1" dirty="0" smtClean="0"/>
              <a:t>./show_ages.pl</a:t>
            </a:r>
          </a:p>
          <a:p>
            <a:pPr>
              <a:buNone/>
            </a:pPr>
            <a:r>
              <a:rPr lang="en-GB" dirty="0" smtClean="0"/>
              <a:t> Larry Wall, 48</a:t>
            </a:r>
          </a:p>
          <a:p>
            <a:pPr>
              <a:buNone/>
            </a:pPr>
            <a:r>
              <a:rPr lang="en-GB" dirty="0" smtClean="0"/>
              <a:t> Linus Torvalds, 31</a:t>
            </a:r>
          </a:p>
          <a:p>
            <a:pPr>
              <a:buNone/>
            </a:pPr>
            <a:r>
              <a:rPr lang="en-GB" dirty="0" smtClean="0"/>
              <a:t> Eric Raymond, 40</a:t>
            </a:r>
          </a:p>
          <a:p>
            <a:endParaRPr lang="en-GB" dirty="0" smtClean="0"/>
          </a:p>
          <a:p>
            <a:pPr>
              <a:buNone/>
            </a:pPr>
            <a:r>
              <a:rPr lang="en-GB" dirty="0" smtClean="0"/>
              <a:t># prepare SQL for insert</a:t>
            </a:r>
          </a:p>
          <a:p>
            <a:pPr>
              <a:buNone/>
            </a:pPr>
            <a:r>
              <a:rPr lang="en-GB" dirty="0" smtClean="0"/>
              <a:t>$</a:t>
            </a:r>
            <a:r>
              <a:rPr lang="en-GB" dirty="0" err="1" smtClean="0"/>
              <a:t>sth</a:t>
            </a:r>
            <a:r>
              <a:rPr lang="en-GB" dirty="0" smtClean="0"/>
              <a:t> = $dbh-&gt;prepare(´INSERT INTO age_information</a:t>
            </a:r>
          </a:p>
          <a:p>
            <a:pPr>
              <a:buNone/>
            </a:pPr>
            <a:r>
              <a:rPr lang="en-GB" dirty="0" smtClean="0"/>
              <a:t>		(</a:t>
            </a:r>
          </a:p>
          <a:p>
            <a:pPr>
              <a:buNone/>
            </a:pPr>
            <a:r>
              <a:rPr lang="en-GB" dirty="0" smtClean="0"/>
              <a:t>		      lastname,</a:t>
            </a:r>
          </a:p>
          <a:p>
            <a:pPr>
              <a:buNone/>
            </a:pPr>
            <a:r>
              <a:rPr lang="en-GB" dirty="0" smtClean="0"/>
              <a:t>	                firstname,</a:t>
            </a:r>
          </a:p>
          <a:p>
            <a:pPr>
              <a:buNone/>
            </a:pPr>
            <a:r>
              <a:rPr lang="en-GB" dirty="0" smtClean="0"/>
              <a:t>                     age</a:t>
            </a:r>
          </a:p>
          <a:p>
            <a:pPr>
              <a:buNone/>
            </a:pPr>
            <a:r>
              <a:rPr lang="en-GB" dirty="0" smtClean="0"/>
              <a:t>                 )</a:t>
            </a:r>
          </a:p>
          <a:p>
            <a:pPr>
              <a:buNone/>
            </a:pPr>
            <a:r>
              <a:rPr lang="en-GB" dirty="0" smtClean="0"/>
              <a:t>               VALUES</a:t>
            </a:r>
          </a:p>
          <a:p>
            <a:pPr>
              <a:buNone/>
            </a:pPr>
            <a:r>
              <a:rPr lang="en-GB" dirty="0" smtClean="0"/>
              <a:t>               (</a:t>
            </a:r>
          </a:p>
          <a:p>
            <a:pPr>
              <a:buNone/>
            </a:pPr>
            <a:r>
              <a:rPr lang="en-GB" dirty="0" smtClean="0"/>
              <a:t>                   ?,</a:t>
            </a:r>
          </a:p>
          <a:p>
            <a:pPr>
              <a:buNone/>
            </a:pPr>
            <a:r>
              <a:rPr lang="en-GB" dirty="0" smtClean="0"/>
              <a:t>                   ?,</a:t>
            </a:r>
          </a:p>
          <a:p>
            <a:pPr>
              <a:buNone/>
            </a:pPr>
            <a:r>
              <a:rPr lang="en-GB" dirty="0" smtClean="0"/>
              <a:t>                    ?</a:t>
            </a:r>
          </a:p>
          <a:p>
            <a:pPr>
              <a:buNone/>
            </a:pPr>
            <a:r>
              <a:rPr lang="en-GB" dirty="0" smtClean="0"/>
              <a:t>                )´)</a:t>
            </a:r>
          </a:p>
          <a:p>
            <a:pPr>
              <a:buNone/>
            </a:pPr>
            <a:r>
              <a:rPr lang="en-GB" dirty="0" smtClean="0"/>
              <a:t>or die "Can't prepare SQL: " . $dbh-&gt;errstr();</a:t>
            </a:r>
          </a:p>
          <a:p>
            <a:pPr>
              <a:buNone/>
            </a:pPr>
            <a:endParaRPr lang="pt-BR" dirty="0" smtClean="0"/>
          </a:p>
          <a:p>
            <a:r>
              <a:rPr lang="en-GB" dirty="0" smtClean="0"/>
              <a:t>Before new data is inserted into the table, the script connects to the server and shows the current contents, just as in show_ages.pl.</a:t>
            </a:r>
          </a:p>
          <a:p>
            <a:r>
              <a:rPr lang="en-GB" dirty="0" smtClean="0"/>
              <a:t>Then the script asks the user to enter the last name, first name, and age of the person for the new record and chomp()s the newlines.</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76672"/>
            <a:ext cx="8712968" cy="6097864"/>
          </a:xfrm>
        </p:spPr>
        <p:txBody>
          <a:bodyPr>
            <a:normAutofit/>
          </a:bodyPr>
          <a:lstStyle/>
          <a:p>
            <a:r>
              <a:rPr lang="en-GB" sz="2000" dirty="0" smtClean="0"/>
              <a:t>$ </a:t>
            </a:r>
            <a:r>
              <a:rPr lang="en-GB" sz="2000" b="1" dirty="0" smtClean="0"/>
              <a:t>./insert.pl</a:t>
            </a:r>
          </a:p>
          <a:p>
            <a:pPr>
              <a:buNone/>
            </a:pPr>
            <a:r>
              <a:rPr lang="en-GB" sz="1800" dirty="0" smtClean="0"/>
              <a:t>Larry Wall, 48</a:t>
            </a:r>
          </a:p>
          <a:p>
            <a:pPr>
              <a:buNone/>
            </a:pPr>
            <a:r>
              <a:rPr lang="en-GB" sz="1800" dirty="0" smtClean="0"/>
              <a:t>Linus Torvalds, 31</a:t>
            </a:r>
          </a:p>
          <a:p>
            <a:pPr>
              <a:buNone/>
            </a:pPr>
            <a:r>
              <a:rPr lang="en-GB" sz="1800" dirty="0" smtClean="0"/>
              <a:t>Eric Raymond, 40</a:t>
            </a:r>
          </a:p>
          <a:p>
            <a:pPr>
              <a:buNone/>
            </a:pPr>
            <a:r>
              <a:rPr lang="en-GB" sz="1800" dirty="0" smtClean="0"/>
              <a:t>----------------------------------------</a:t>
            </a:r>
          </a:p>
          <a:p>
            <a:pPr>
              <a:buNone/>
            </a:pPr>
            <a:r>
              <a:rPr lang="en-GB" sz="1800" dirty="0" smtClean="0"/>
              <a:t>Enter last name: Ballard</a:t>
            </a:r>
          </a:p>
          <a:p>
            <a:pPr>
              <a:buNone/>
            </a:pPr>
            <a:r>
              <a:rPr lang="en-GB" sz="1800" dirty="0" smtClean="0"/>
              <a:t>Enter first name: Ron</a:t>
            </a:r>
          </a:p>
          <a:p>
            <a:pPr>
              <a:buNone/>
            </a:pPr>
            <a:r>
              <a:rPr lang="en-GB" sz="1800" dirty="0" smtClean="0"/>
              <a:t>Enter age: 31</a:t>
            </a:r>
          </a:p>
          <a:p>
            <a:pPr>
              <a:buNone/>
            </a:pPr>
            <a:r>
              <a:rPr lang="en-GB" sz="1800" dirty="0" smtClean="0"/>
              <a:t>----------------------------------------</a:t>
            </a:r>
          </a:p>
          <a:p>
            <a:pPr>
              <a:buNone/>
            </a:pPr>
            <a:r>
              <a:rPr lang="en-GB" sz="1800" dirty="0" smtClean="0"/>
              <a:t>Larry Wall, 48</a:t>
            </a:r>
          </a:p>
          <a:p>
            <a:pPr>
              <a:buNone/>
            </a:pPr>
            <a:r>
              <a:rPr lang="en-GB" sz="1800" dirty="0" smtClean="0"/>
              <a:t>Linus Torvalds, 31</a:t>
            </a:r>
          </a:p>
          <a:p>
            <a:pPr>
              <a:buNone/>
            </a:pPr>
            <a:r>
              <a:rPr lang="en-GB" sz="1800" dirty="0" smtClean="0"/>
              <a:t>Eric Raymond, 40</a:t>
            </a:r>
          </a:p>
          <a:p>
            <a:pPr>
              <a:buNone/>
            </a:pPr>
            <a:r>
              <a:rPr lang="en-GB" sz="1800" dirty="0" smtClean="0"/>
              <a:t>Ron Ballard, 31</a:t>
            </a:r>
          </a:p>
          <a:p>
            <a:pPr>
              <a:buNone/>
            </a:pPr>
            <a:endParaRPr lang="en-GB" sz="1800" dirty="0" smtClean="0"/>
          </a:p>
          <a:p>
            <a:r>
              <a:rPr lang="en-GB" sz="1800" dirty="0" smtClean="0"/>
              <a:t>To check that the insert worked, the script displays the contents of the table after the INSERT is executed. </a:t>
            </a:r>
          </a:p>
          <a:p>
            <a:r>
              <a:rPr lang="en-GB" sz="1800" dirty="0" smtClean="0"/>
              <a:t>The script cleans up after itself by finishing the statement handle and disconnecting from the MySQL server.</a:t>
            </a:r>
          </a:p>
          <a:p>
            <a:pPr>
              <a:buNone/>
            </a:pPr>
            <a:endParaRPr lang="en-GB" dirty="0" smtClean="0"/>
          </a:p>
          <a:p>
            <a:pPr>
              <a:buNone/>
            </a:pPr>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213283">
            <a:off x="628593" y="2670890"/>
            <a:ext cx="8229600" cy="1066800"/>
          </a:xfrm>
        </p:spPr>
        <p:txBody>
          <a:bodyPr>
            <a:normAutofit/>
          </a:bodyPr>
          <a:lstStyle/>
          <a:p>
            <a:pPr algn="ctr"/>
            <a:r>
              <a:rPr lang="en-GB"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rPr>
              <a:t>TABLE JOINS</a:t>
            </a:r>
            <a:endParaRPr lang="en-GB"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48680"/>
            <a:ext cx="8229600" cy="792088"/>
          </a:xfrm>
        </p:spPr>
        <p:txBody>
          <a:bodyPr/>
          <a:lstStyle/>
          <a:p>
            <a:pPr algn="ctr"/>
            <a:r>
              <a:rPr lang="en-GB" dirty="0" smtClean="0">
                <a:latin typeface="Times New Roman" pitchFamily="18" charset="0"/>
                <a:cs typeface="Times New Roman" pitchFamily="18" charset="0"/>
              </a:rPr>
              <a:t>TABLE JOINS</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a:xfrm>
            <a:off x="251520" y="1412776"/>
            <a:ext cx="8640960" cy="5184576"/>
          </a:xfrm>
        </p:spPr>
        <p:txBody>
          <a:bodyPr>
            <a:normAutofit/>
          </a:bodyPr>
          <a:lstStyle/>
          <a:p>
            <a:pPr algn="just"/>
            <a:r>
              <a:rPr lang="en-GB" sz="2300" dirty="0" smtClean="0"/>
              <a:t>In the world of relational databases, data often has complex relationships and is spread across multiple tables. </a:t>
            </a:r>
          </a:p>
          <a:p>
            <a:pPr algn="just"/>
            <a:r>
              <a:rPr lang="en-GB" sz="2300" dirty="0" smtClean="0"/>
              <a:t>Sometimes it is necessary to grab information from one table based on information in another. This requires that the two tables be JOINED.</a:t>
            </a:r>
          </a:p>
          <a:p>
            <a:pPr algn="just"/>
            <a:r>
              <a:rPr lang="en-GB" sz="2300" dirty="0" smtClean="0"/>
              <a:t>For an example, we create a new table in the people database called addresses that contains information about </a:t>
            </a:r>
            <a:r>
              <a:rPr lang="en-GB" sz="2300" smtClean="0"/>
              <a:t>people's addresses</a:t>
            </a:r>
            <a:endParaRPr lang="en-GB" sz="23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marL="0" lvl="0" indent="0" hangingPunct="0">
              <a:buNone/>
            </a:pPr>
            <a:r>
              <a:rPr lang="en-IN" sz="4000" dirty="0">
                <a:latin typeface="Arial" pitchFamily="18"/>
                <a:ea typeface="DejaVu Sans" pitchFamily="2"/>
                <a:cs typeface="DejaVu Sans" pitchFamily="2"/>
              </a:rPr>
              <a:t>SELECT </a:t>
            </a:r>
            <a:r>
              <a:rPr lang="en-IN" sz="4000" dirty="0" err="1">
                <a:latin typeface="Arial" pitchFamily="18"/>
                <a:ea typeface="DejaVu Sans" pitchFamily="2"/>
                <a:cs typeface="DejaVu Sans" pitchFamily="2"/>
              </a:rPr>
              <a:t>a.field,b.field</a:t>
            </a:r>
            <a:endParaRPr lang="en-IN" sz="4000" dirty="0">
              <a:latin typeface="Arial" pitchFamily="18"/>
              <a:ea typeface="DejaVu Sans" pitchFamily="2"/>
              <a:cs typeface="DejaVu Sans" pitchFamily="2"/>
            </a:endParaRPr>
          </a:p>
          <a:p>
            <a:pPr marL="0" lvl="0" indent="0" hangingPunct="0">
              <a:buNone/>
            </a:pPr>
            <a:r>
              <a:rPr lang="en-IN" sz="4000" dirty="0">
                <a:latin typeface="Arial" pitchFamily="18"/>
                <a:ea typeface="DejaVu Sans" pitchFamily="2"/>
                <a:cs typeface="DejaVu Sans" pitchFamily="2"/>
              </a:rPr>
              <a:t>FROM tab1 a,tab2 b</a:t>
            </a:r>
          </a:p>
          <a:p>
            <a:pPr marL="0" lvl="0" indent="0" hangingPunct="0">
              <a:buNone/>
            </a:pPr>
            <a:r>
              <a:rPr lang="en-IN" sz="4000" dirty="0">
                <a:latin typeface="Arial" pitchFamily="18"/>
                <a:ea typeface="DejaVu Sans" pitchFamily="2"/>
                <a:cs typeface="DejaVu Sans" pitchFamily="2"/>
              </a:rPr>
              <a:t>WHERE a.f1=b.f1;</a:t>
            </a:r>
          </a:p>
          <a:p>
            <a:endParaRPr lang="en-IN" sz="4000" dirty="0"/>
          </a:p>
        </p:txBody>
      </p:sp>
    </p:spTree>
    <p:extLst>
      <p:ext uri="{BB962C8B-B14F-4D97-AF65-F5344CB8AC3E}">
        <p14:creationId xmlns:p14="http://schemas.microsoft.com/office/powerpoint/2010/main" val="2995821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CREATE TABLE addresses</a:t>
            </a:r>
            <a:endParaRPr lang="en-IN" dirty="0"/>
          </a:p>
        </p:txBody>
      </p:sp>
      <p:sp>
        <p:nvSpPr>
          <p:cNvPr id="3" name="Content Placeholder 2"/>
          <p:cNvSpPr>
            <a:spLocks noGrp="1"/>
          </p:cNvSpPr>
          <p:nvPr>
            <p:ph idx="1"/>
          </p:nvPr>
        </p:nvSpPr>
        <p:spPr/>
        <p:txBody>
          <a:bodyPr/>
          <a:lstStyle/>
          <a:p>
            <a:r>
              <a:rPr lang="en-IN" dirty="0" err="1"/>
              <a:t>mysql</a:t>
            </a:r>
            <a:r>
              <a:rPr lang="en-IN" dirty="0"/>
              <a:t>&gt; </a:t>
            </a:r>
            <a:r>
              <a:rPr lang="en-IN" b="1" dirty="0"/>
              <a:t>CREATE TABLE addresses (</a:t>
            </a:r>
          </a:p>
          <a:p>
            <a:r>
              <a:rPr lang="en-IN" dirty="0"/>
              <a:t>-&gt; </a:t>
            </a:r>
            <a:r>
              <a:rPr lang="en-IN" b="1" dirty="0" err="1"/>
              <a:t>lastname</a:t>
            </a:r>
            <a:r>
              <a:rPr lang="en-IN" b="1" dirty="0"/>
              <a:t> CHAR(20),</a:t>
            </a:r>
          </a:p>
          <a:p>
            <a:r>
              <a:rPr lang="en-IN" dirty="0"/>
              <a:t>-&gt; </a:t>
            </a:r>
            <a:r>
              <a:rPr lang="en-IN" b="1" dirty="0" err="1"/>
              <a:t>firstname</a:t>
            </a:r>
            <a:r>
              <a:rPr lang="en-IN" b="1" dirty="0"/>
              <a:t> CHAR(20),</a:t>
            </a:r>
          </a:p>
          <a:p>
            <a:r>
              <a:rPr lang="en-IN" dirty="0"/>
              <a:t>-&gt; </a:t>
            </a:r>
            <a:r>
              <a:rPr lang="en-IN" b="1" dirty="0"/>
              <a:t>address CHAR(40),</a:t>
            </a:r>
          </a:p>
          <a:p>
            <a:r>
              <a:rPr lang="en-IN" dirty="0"/>
              <a:t>-&gt; </a:t>
            </a:r>
            <a:r>
              <a:rPr lang="en-IN" b="1" dirty="0"/>
              <a:t>city CHAR(20),</a:t>
            </a:r>
          </a:p>
          <a:p>
            <a:r>
              <a:rPr lang="en-IN" dirty="0"/>
              <a:t>-&gt; </a:t>
            </a:r>
            <a:r>
              <a:rPr lang="en-IN" b="1" dirty="0"/>
              <a:t>state CHAR(2),</a:t>
            </a:r>
          </a:p>
          <a:p>
            <a:r>
              <a:rPr lang="en-IN" dirty="0"/>
              <a:t>-&gt; </a:t>
            </a:r>
            <a:r>
              <a:rPr lang="en-IN" b="1" dirty="0"/>
              <a:t>zip CHAR(10)</a:t>
            </a:r>
          </a:p>
          <a:p>
            <a:r>
              <a:rPr lang="en-IN" dirty="0"/>
              <a:t>-&gt; );</a:t>
            </a:r>
          </a:p>
          <a:p>
            <a:r>
              <a:rPr lang="en-IN" dirty="0"/>
              <a:t>The table needs some data:</a:t>
            </a:r>
          </a:p>
        </p:txBody>
      </p:sp>
    </p:spTree>
    <p:extLst>
      <p:ext uri="{BB962C8B-B14F-4D97-AF65-F5344CB8AC3E}">
        <p14:creationId xmlns:p14="http://schemas.microsoft.com/office/powerpoint/2010/main" val="21049860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457200" y="692696"/>
            <a:ext cx="8229600" cy="6264696"/>
          </a:xfrm>
        </p:spPr>
        <p:txBody>
          <a:bodyPr>
            <a:normAutofit fontScale="55000" lnSpcReduction="20000"/>
          </a:bodyPr>
          <a:lstStyle/>
          <a:p>
            <a:r>
              <a:rPr lang="en-IN" dirty="0" err="1"/>
              <a:t>mysql</a:t>
            </a:r>
            <a:r>
              <a:rPr lang="en-IN" dirty="0"/>
              <a:t>&gt; </a:t>
            </a:r>
            <a:r>
              <a:rPr lang="en-IN" b="1" dirty="0"/>
              <a:t>INSERT INTO addresses</a:t>
            </a:r>
          </a:p>
          <a:p>
            <a:r>
              <a:rPr lang="en-IN" dirty="0"/>
              <a:t>-&gt; </a:t>
            </a:r>
            <a:r>
              <a:rPr lang="en-IN" b="1" dirty="0"/>
              <a:t>(</a:t>
            </a:r>
            <a:r>
              <a:rPr lang="en-IN" b="1" dirty="0" err="1"/>
              <a:t>lastname</a:t>
            </a:r>
            <a:r>
              <a:rPr lang="en-IN" b="1" dirty="0"/>
              <a:t>, </a:t>
            </a:r>
            <a:r>
              <a:rPr lang="en-IN" b="1" dirty="0" err="1"/>
              <a:t>firstname</a:t>
            </a:r>
            <a:r>
              <a:rPr lang="en-IN" b="1" dirty="0"/>
              <a:t>, address, city, state, zip)</a:t>
            </a:r>
          </a:p>
          <a:p>
            <a:r>
              <a:rPr lang="en-IN" dirty="0"/>
              <a:t>-&gt; </a:t>
            </a:r>
            <a:r>
              <a:rPr lang="en-IN" b="1" dirty="0"/>
              <a:t>VALUES ("Wall", "Larry", "Number 1 Perl Way",</a:t>
            </a:r>
          </a:p>
          <a:p>
            <a:r>
              <a:rPr lang="en-IN" dirty="0"/>
              <a:t>-&gt; </a:t>
            </a:r>
            <a:r>
              <a:rPr lang="en-IN" b="1" dirty="0"/>
              <a:t>"Cupertino", "CA", "95015-0189"</a:t>
            </a:r>
          </a:p>
          <a:p>
            <a:r>
              <a:rPr lang="en-IN" dirty="0"/>
              <a:t>-&gt; </a:t>
            </a:r>
            <a:r>
              <a:rPr lang="en-IN" b="1" dirty="0"/>
              <a:t>);</a:t>
            </a:r>
          </a:p>
          <a:p>
            <a:r>
              <a:rPr lang="en-IN" dirty="0" err="1"/>
              <a:t>mysql</a:t>
            </a:r>
            <a:r>
              <a:rPr lang="en-IN" dirty="0"/>
              <a:t>&gt; </a:t>
            </a:r>
            <a:r>
              <a:rPr lang="en-IN" b="1" dirty="0"/>
              <a:t>INSERT INTO addresses</a:t>
            </a:r>
          </a:p>
          <a:p>
            <a:r>
              <a:rPr lang="en-IN" dirty="0"/>
              <a:t>-&gt; </a:t>
            </a:r>
            <a:r>
              <a:rPr lang="en-IN" b="1" dirty="0"/>
              <a:t>(</a:t>
            </a:r>
            <a:r>
              <a:rPr lang="en-IN" b="1" dirty="0" err="1"/>
              <a:t>lastname</a:t>
            </a:r>
            <a:r>
              <a:rPr lang="en-IN" b="1" dirty="0"/>
              <a:t>, </a:t>
            </a:r>
            <a:r>
              <a:rPr lang="en-IN" b="1" dirty="0" err="1"/>
              <a:t>firstname</a:t>
            </a:r>
            <a:r>
              <a:rPr lang="en-IN" b="1" dirty="0"/>
              <a:t>, address, city, state, zip)</a:t>
            </a:r>
          </a:p>
          <a:p>
            <a:r>
              <a:rPr lang="en-IN" dirty="0"/>
              <a:t>-&gt; </a:t>
            </a:r>
            <a:r>
              <a:rPr lang="en-IN" b="1" dirty="0"/>
              <a:t>VALUES ("Torvalds", "Linus", "123 Main St.",</a:t>
            </a:r>
          </a:p>
          <a:p>
            <a:r>
              <a:rPr lang="en-IN" dirty="0"/>
              <a:t>-&gt; </a:t>
            </a:r>
            <a:r>
              <a:rPr lang="en-IN" b="1" dirty="0"/>
              <a:t>"San Francisco", "CA", "94109-1234"</a:t>
            </a:r>
          </a:p>
          <a:p>
            <a:r>
              <a:rPr lang="en-IN" dirty="0"/>
              <a:t>-&gt; </a:t>
            </a:r>
            <a:r>
              <a:rPr lang="en-IN" b="1" dirty="0"/>
              <a:t>);</a:t>
            </a:r>
          </a:p>
          <a:p>
            <a:r>
              <a:rPr lang="en-IN" dirty="0" err="1"/>
              <a:t>mysql</a:t>
            </a:r>
            <a:r>
              <a:rPr lang="en-IN" dirty="0"/>
              <a:t>&gt; </a:t>
            </a:r>
            <a:r>
              <a:rPr lang="en-IN" b="1" dirty="0"/>
              <a:t>INSERT INTO addresses</a:t>
            </a:r>
          </a:p>
          <a:p>
            <a:r>
              <a:rPr lang="en-IN" dirty="0"/>
              <a:t>-&gt; </a:t>
            </a:r>
            <a:r>
              <a:rPr lang="en-IN" b="1" dirty="0"/>
              <a:t>(</a:t>
            </a:r>
            <a:r>
              <a:rPr lang="en-IN" b="1" dirty="0" err="1"/>
              <a:t>lastname</a:t>
            </a:r>
            <a:r>
              <a:rPr lang="en-IN" b="1" dirty="0"/>
              <a:t>, </a:t>
            </a:r>
            <a:r>
              <a:rPr lang="en-IN" b="1" dirty="0" err="1"/>
              <a:t>firstname</a:t>
            </a:r>
            <a:r>
              <a:rPr lang="en-IN" b="1" dirty="0"/>
              <a:t>, address, city, state, zip)</a:t>
            </a:r>
          </a:p>
          <a:p>
            <a:r>
              <a:rPr lang="en-IN" dirty="0"/>
              <a:t>-&gt; </a:t>
            </a:r>
            <a:r>
              <a:rPr lang="en-IN" b="1" dirty="0"/>
              <a:t>VALUES ("Raymond", "Eric", "987 Oak St.",</a:t>
            </a:r>
          </a:p>
          <a:p>
            <a:r>
              <a:rPr lang="en-IN" dirty="0"/>
              <a:t>-&gt; </a:t>
            </a:r>
            <a:r>
              <a:rPr lang="en-IN" b="1" dirty="0"/>
              <a:t>"Chicago", "IL", "60601-4510"</a:t>
            </a:r>
          </a:p>
          <a:p>
            <a:r>
              <a:rPr lang="en-IN" dirty="0"/>
              <a:t>-&gt; </a:t>
            </a:r>
            <a:r>
              <a:rPr lang="en-IN" b="1" dirty="0"/>
              <a:t>);</a:t>
            </a:r>
          </a:p>
          <a:p>
            <a:r>
              <a:rPr lang="en-IN" dirty="0" err="1"/>
              <a:t>mysql</a:t>
            </a:r>
            <a:r>
              <a:rPr lang="en-IN" dirty="0"/>
              <a:t>&gt; </a:t>
            </a:r>
            <a:r>
              <a:rPr lang="en-IN" b="1" dirty="0"/>
              <a:t>INSERT INTO addresses</a:t>
            </a:r>
          </a:p>
          <a:p>
            <a:r>
              <a:rPr lang="en-IN" dirty="0"/>
              <a:t>-&gt; </a:t>
            </a:r>
            <a:r>
              <a:rPr lang="en-IN" b="1" dirty="0"/>
              <a:t>(</a:t>
            </a:r>
            <a:r>
              <a:rPr lang="en-IN" b="1" dirty="0" err="1"/>
              <a:t>lastname</a:t>
            </a:r>
            <a:r>
              <a:rPr lang="en-IN" b="1" dirty="0"/>
              <a:t>, </a:t>
            </a:r>
            <a:r>
              <a:rPr lang="en-IN" b="1" dirty="0" err="1"/>
              <a:t>firstname</a:t>
            </a:r>
            <a:r>
              <a:rPr lang="en-IN" b="1" dirty="0"/>
              <a:t>, address, city, state, zip)</a:t>
            </a:r>
          </a:p>
          <a:p>
            <a:r>
              <a:rPr lang="en-IN" dirty="0"/>
              <a:t>-&gt; </a:t>
            </a:r>
            <a:r>
              <a:rPr lang="en-IN" b="1" dirty="0"/>
              <a:t>VALUES ("</a:t>
            </a:r>
            <a:r>
              <a:rPr lang="en-IN" b="1" dirty="0" err="1"/>
              <a:t>Kedzierski</a:t>
            </a:r>
            <a:r>
              <a:rPr lang="en-IN" b="1" dirty="0"/>
              <a:t>", "John", "3492 W. 75th St.",</a:t>
            </a:r>
          </a:p>
          <a:p>
            <a:r>
              <a:rPr lang="en-IN" dirty="0"/>
              <a:t>-&gt; </a:t>
            </a:r>
            <a:r>
              <a:rPr lang="en-IN" b="1" dirty="0"/>
              <a:t>"New York", "NY", "10010-1010"</a:t>
            </a:r>
          </a:p>
          <a:p>
            <a:r>
              <a:rPr lang="en-IN" dirty="0"/>
              <a:t>-&gt; </a:t>
            </a:r>
            <a:r>
              <a:rPr lang="en-IN" b="1" dirty="0"/>
              <a:t>);</a:t>
            </a:r>
          </a:p>
          <a:p>
            <a:r>
              <a:rPr lang="en-IN" dirty="0" err="1"/>
              <a:t>mysql</a:t>
            </a:r>
            <a:r>
              <a:rPr lang="en-IN" dirty="0"/>
              <a:t>&gt; </a:t>
            </a:r>
            <a:r>
              <a:rPr lang="en-IN" b="1" dirty="0"/>
              <a:t>INSERT INTO addresses</a:t>
            </a:r>
          </a:p>
          <a:p>
            <a:r>
              <a:rPr lang="en-IN" dirty="0"/>
              <a:t>-&gt; </a:t>
            </a:r>
            <a:r>
              <a:rPr lang="en-IN" b="1" dirty="0"/>
              <a:t>(</a:t>
            </a:r>
            <a:r>
              <a:rPr lang="en-IN" b="1" dirty="0" err="1"/>
              <a:t>lastname</a:t>
            </a:r>
            <a:r>
              <a:rPr lang="en-IN" b="1" dirty="0"/>
              <a:t>, </a:t>
            </a:r>
            <a:r>
              <a:rPr lang="en-IN" b="1" dirty="0" err="1"/>
              <a:t>firstname</a:t>
            </a:r>
            <a:r>
              <a:rPr lang="en-IN" b="1" dirty="0"/>
              <a:t>, address, city, state, zip)</a:t>
            </a:r>
          </a:p>
          <a:p>
            <a:r>
              <a:rPr lang="en-IN" dirty="0"/>
              <a:t>-&gt; </a:t>
            </a:r>
            <a:r>
              <a:rPr lang="en-IN" b="1" dirty="0"/>
              <a:t>VALUES ("Ballard", "Ron", "4924 Chicago Ave.",</a:t>
            </a:r>
          </a:p>
          <a:p>
            <a:r>
              <a:rPr lang="en-IN" dirty="0"/>
              <a:t>-&gt; </a:t>
            </a:r>
            <a:r>
              <a:rPr lang="en-IN" b="1" dirty="0"/>
              <a:t>"Evanston", "IL", "60202-0440"</a:t>
            </a:r>
          </a:p>
          <a:p>
            <a:r>
              <a:rPr lang="en-IN" dirty="0"/>
              <a:t>-&gt; </a:t>
            </a:r>
            <a:r>
              <a:rPr lang="en-IN" b="1" dirty="0"/>
              <a:t>);</a:t>
            </a:r>
            <a:endParaRPr lang="en-IN" dirty="0"/>
          </a:p>
        </p:txBody>
      </p:sp>
    </p:spTree>
    <p:extLst>
      <p:ext uri="{BB962C8B-B14F-4D97-AF65-F5344CB8AC3E}">
        <p14:creationId xmlns:p14="http://schemas.microsoft.com/office/powerpoint/2010/main" val="22161597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43000"/>
            <a:ext cx="9144000" cy="1066800"/>
          </a:xfrm>
        </p:spPr>
        <p:txBody>
          <a:bodyPr>
            <a:normAutofit fontScale="90000"/>
          </a:bodyPr>
          <a:lstStyle/>
          <a:p>
            <a:r>
              <a:rPr lang="en-IN" dirty="0" err="1"/>
              <a:t>mysql</a:t>
            </a:r>
            <a:r>
              <a:rPr lang="en-IN" dirty="0"/>
              <a:t>&gt; </a:t>
            </a:r>
            <a:r>
              <a:rPr lang="en-IN" b="1" dirty="0"/>
              <a:t>SELECT * FROM </a:t>
            </a:r>
            <a:r>
              <a:rPr lang="en-IN" b="1" dirty="0" err="1"/>
              <a:t>age_information</a:t>
            </a:r>
            <a:r>
              <a:rPr lang="en-IN" b="1" dirty="0"/>
              <a:t>;</a:t>
            </a:r>
            <a:br>
              <a:rPr lang="en-IN" b="1" dirty="0"/>
            </a:br>
            <a:endParaRPr lang="en-IN" dirty="0"/>
          </a:p>
        </p:txBody>
      </p:sp>
      <p:sp>
        <p:nvSpPr>
          <p:cNvPr id="3" name="Content Placeholder 2"/>
          <p:cNvSpPr>
            <a:spLocks noGrp="1"/>
          </p:cNvSpPr>
          <p:nvPr>
            <p:ph idx="1"/>
          </p:nvPr>
        </p:nvSpPr>
        <p:spPr/>
        <p:txBody>
          <a:bodyPr>
            <a:normAutofit fontScale="92500" lnSpcReduction="10000"/>
          </a:bodyPr>
          <a:lstStyle/>
          <a:p>
            <a:r>
              <a:rPr lang="en-IN" dirty="0" smtClean="0"/>
              <a:t>+------------+-----------+------+</a:t>
            </a:r>
            <a:endParaRPr lang="en-IN" dirty="0"/>
          </a:p>
          <a:p>
            <a:r>
              <a:rPr lang="en-IN" dirty="0"/>
              <a:t>| </a:t>
            </a:r>
            <a:r>
              <a:rPr lang="en-IN" dirty="0" err="1"/>
              <a:t>lastname</a:t>
            </a:r>
            <a:r>
              <a:rPr lang="en-IN" dirty="0"/>
              <a:t> | </a:t>
            </a:r>
            <a:r>
              <a:rPr lang="en-IN" dirty="0" err="1"/>
              <a:t>firstname</a:t>
            </a:r>
            <a:r>
              <a:rPr lang="en-IN" dirty="0"/>
              <a:t> | age |</a:t>
            </a:r>
          </a:p>
          <a:p>
            <a:r>
              <a:rPr lang="en-IN" dirty="0"/>
              <a:t>+------------+-----------+------+</a:t>
            </a:r>
          </a:p>
          <a:p>
            <a:r>
              <a:rPr lang="en-IN" dirty="0"/>
              <a:t>| Wall | Larry | 46 |</a:t>
            </a:r>
          </a:p>
          <a:p>
            <a:r>
              <a:rPr lang="en-IN" dirty="0"/>
              <a:t>| Torvalds | Linus | 31 |</a:t>
            </a:r>
          </a:p>
          <a:p>
            <a:r>
              <a:rPr lang="en-IN" dirty="0"/>
              <a:t>| Raymond | Eric | 40 |</a:t>
            </a:r>
          </a:p>
          <a:p>
            <a:r>
              <a:rPr lang="en-IN" dirty="0"/>
              <a:t>| </a:t>
            </a:r>
            <a:r>
              <a:rPr lang="en-IN" dirty="0" err="1"/>
              <a:t>Kedzierski</a:t>
            </a:r>
            <a:r>
              <a:rPr lang="en-IN" dirty="0"/>
              <a:t> | John | 23 |</a:t>
            </a:r>
          </a:p>
          <a:p>
            <a:r>
              <a:rPr lang="en-IN" dirty="0"/>
              <a:t>| Ballard | Ron | 31 |</a:t>
            </a:r>
          </a:p>
          <a:p>
            <a:r>
              <a:rPr lang="en-IN" dirty="0"/>
              <a:t>+------------+-----------+------+</a:t>
            </a:r>
          </a:p>
          <a:p>
            <a:r>
              <a:rPr lang="en-IN" dirty="0"/>
              <a:t>5 rows in set (0.00 sec)</a:t>
            </a:r>
          </a:p>
        </p:txBody>
      </p:sp>
    </p:spTree>
    <p:extLst>
      <p:ext uri="{BB962C8B-B14F-4D97-AF65-F5344CB8AC3E}">
        <p14:creationId xmlns:p14="http://schemas.microsoft.com/office/powerpoint/2010/main" val="2323174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err="1"/>
              <a:t>mysql</a:t>
            </a:r>
            <a:r>
              <a:rPr lang="en-IN" dirty="0"/>
              <a:t>&gt; </a:t>
            </a:r>
            <a:r>
              <a:rPr lang="en-IN" b="1" dirty="0"/>
              <a:t>SELECT * FROM addresses;</a:t>
            </a:r>
            <a:br>
              <a:rPr lang="en-IN" b="1" dirty="0"/>
            </a:br>
            <a:endParaRPr lang="en-IN" dirty="0"/>
          </a:p>
        </p:txBody>
      </p:sp>
      <p:sp>
        <p:nvSpPr>
          <p:cNvPr id="3" name="Content Placeholder 2"/>
          <p:cNvSpPr>
            <a:spLocks noGrp="1"/>
          </p:cNvSpPr>
          <p:nvPr>
            <p:ph idx="1"/>
          </p:nvPr>
        </p:nvSpPr>
        <p:spPr/>
        <p:txBody>
          <a:bodyPr>
            <a:normAutofit fontScale="70000" lnSpcReduction="20000"/>
          </a:bodyPr>
          <a:lstStyle/>
          <a:p>
            <a:r>
              <a:rPr lang="en-IN" dirty="0" smtClean="0"/>
              <a:t>+----------+---------+-----------------+--------------+-----+----------+</a:t>
            </a:r>
            <a:endParaRPr lang="en-IN" dirty="0"/>
          </a:p>
          <a:p>
            <a:r>
              <a:rPr lang="en-IN" dirty="0"/>
              <a:t>| </a:t>
            </a:r>
            <a:r>
              <a:rPr lang="en-IN" dirty="0" err="1"/>
              <a:t>lastname</a:t>
            </a:r>
            <a:r>
              <a:rPr lang="en-IN" dirty="0"/>
              <a:t> |</a:t>
            </a:r>
            <a:r>
              <a:rPr lang="en-IN" dirty="0" err="1"/>
              <a:t>firstname|address</a:t>
            </a:r>
            <a:r>
              <a:rPr lang="en-IN" dirty="0"/>
              <a:t> |city |</a:t>
            </a:r>
            <a:r>
              <a:rPr lang="en-IN" dirty="0" err="1"/>
              <a:t>state|zip</a:t>
            </a:r>
            <a:r>
              <a:rPr lang="en-IN" dirty="0"/>
              <a:t> |</a:t>
            </a:r>
          </a:p>
          <a:p>
            <a:r>
              <a:rPr lang="en-IN" dirty="0"/>
              <a:t>+----------+---------+-----------------+--------------+-----+----------+</a:t>
            </a:r>
          </a:p>
          <a:p>
            <a:r>
              <a:rPr lang="en-IN" dirty="0"/>
              <a:t>|Wall |Larry |# 1 Perl Way |Cupertino |CA |95015-0189|</a:t>
            </a:r>
          </a:p>
          <a:p>
            <a:r>
              <a:rPr lang="en-IN" dirty="0"/>
              <a:t>|Torvalds |Linus |123 Main St. |San Francisco |CA |94109-1234|</a:t>
            </a:r>
          </a:p>
          <a:p>
            <a:r>
              <a:rPr lang="en-IN" dirty="0"/>
              <a:t>|Raymond |Eric |987 Oak St. |Chicago |IL |60601-4510|</a:t>
            </a:r>
          </a:p>
          <a:p>
            <a:r>
              <a:rPr lang="en-IN" dirty="0"/>
              <a:t>|</a:t>
            </a:r>
            <a:r>
              <a:rPr lang="en-IN" dirty="0" err="1"/>
              <a:t>Kedzierski|John</a:t>
            </a:r>
            <a:r>
              <a:rPr lang="en-IN" dirty="0"/>
              <a:t> |3492 W. 75th St. |New York |NY |10010-1010|</a:t>
            </a:r>
          </a:p>
          <a:p>
            <a:r>
              <a:rPr lang="en-IN" dirty="0"/>
              <a:t>|Ballard |Ron |4924 Chicago </a:t>
            </a:r>
            <a:r>
              <a:rPr lang="en-IN" dirty="0" err="1"/>
              <a:t>Ave.|Evanston</a:t>
            </a:r>
            <a:r>
              <a:rPr lang="en-IN" dirty="0"/>
              <a:t> |IL |60202-0440|</a:t>
            </a:r>
          </a:p>
          <a:p>
            <a:r>
              <a:rPr lang="en-IN" dirty="0"/>
              <a:t>+----------+---------+-----------------+--------------+-----+----------+</a:t>
            </a:r>
          </a:p>
          <a:p>
            <a:r>
              <a:rPr lang="en-IN" dirty="0"/>
              <a:t>5 rows in set (0.00 sec)</a:t>
            </a:r>
          </a:p>
        </p:txBody>
      </p:sp>
    </p:spTree>
    <p:extLst>
      <p:ext uri="{BB962C8B-B14F-4D97-AF65-F5344CB8AC3E}">
        <p14:creationId xmlns:p14="http://schemas.microsoft.com/office/powerpoint/2010/main" val="41391999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Let's say we want to find out what city our under-40-year-old people live in.</a:t>
            </a:r>
          </a:p>
        </p:txBody>
      </p:sp>
      <p:sp>
        <p:nvSpPr>
          <p:cNvPr id="3" name="Content Placeholder 2"/>
          <p:cNvSpPr>
            <a:spLocks noGrp="1"/>
          </p:cNvSpPr>
          <p:nvPr>
            <p:ph idx="1"/>
          </p:nvPr>
        </p:nvSpPr>
        <p:spPr/>
        <p:txBody>
          <a:bodyPr/>
          <a:lstStyle/>
          <a:p>
            <a:r>
              <a:rPr lang="en-IN" dirty="0"/>
              <a:t>This requires looking up information in</a:t>
            </a:r>
          </a:p>
          <a:p>
            <a:r>
              <a:rPr lang="en-IN" dirty="0"/>
              <a:t>two tables: To find out who is under 40, we look in </a:t>
            </a:r>
            <a:r>
              <a:rPr lang="en-IN" dirty="0" err="1"/>
              <a:t>age_information</a:t>
            </a:r>
            <a:r>
              <a:rPr lang="en-IN" dirty="0"/>
              <a:t>, and to find out the city, we look in addresses. Therefore, we need to</a:t>
            </a:r>
          </a:p>
          <a:p>
            <a:r>
              <a:rPr lang="en-IN" dirty="0"/>
              <a:t>tell the SELECT command about both tables.</a:t>
            </a:r>
          </a:p>
        </p:txBody>
      </p:sp>
    </p:spTree>
    <p:extLst>
      <p:ext uri="{BB962C8B-B14F-4D97-AF65-F5344CB8AC3E}">
        <p14:creationId xmlns:p14="http://schemas.microsoft.com/office/powerpoint/2010/main" val="1421290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720080"/>
          </a:xfrm>
        </p:spPr>
        <p:txBody>
          <a:bodyPr>
            <a:normAutofit/>
          </a:bodyPr>
          <a:lstStyle/>
          <a:p>
            <a:pPr algn="ctr"/>
            <a:r>
              <a:rPr lang="en-GB" sz="3600" dirty="0" smtClean="0">
                <a:latin typeface="Times New Roman" pitchFamily="18" charset="0"/>
                <a:cs typeface="Times New Roman" pitchFamily="18" charset="0"/>
              </a:rPr>
              <a:t>INTRODUCTION</a:t>
            </a:r>
            <a:endParaRPr lang="en-GB"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12776"/>
            <a:ext cx="8229600" cy="5161760"/>
          </a:xfrm>
        </p:spPr>
        <p:txBody>
          <a:bodyPr/>
          <a:lstStyle/>
          <a:p>
            <a:r>
              <a:rPr lang="en-GB" dirty="0" smtClean="0">
                <a:latin typeface="Times New Roman" pitchFamily="18" charset="0"/>
                <a:cs typeface="Times New Roman" pitchFamily="18" charset="0"/>
              </a:rPr>
              <a:t>My SQL </a:t>
            </a:r>
            <a:r>
              <a:rPr lang="en-GB" sz="2400" dirty="0" smtClean="0">
                <a:latin typeface="Times New Roman" pitchFamily="18" charset="0"/>
                <a:cs typeface="Times New Roman" pitchFamily="18" charset="0"/>
              </a:rPr>
              <a:t>is an </a:t>
            </a:r>
            <a:r>
              <a:rPr lang="en-GB" dirty="0" smtClean="0">
                <a:solidFill>
                  <a:srgbClr val="FF0000"/>
                </a:solidFill>
                <a:latin typeface="Times New Roman" pitchFamily="18" charset="0"/>
                <a:cs typeface="Times New Roman" pitchFamily="18" charset="0"/>
              </a:rPr>
              <a:t>Open Source Standard Query language Database.</a:t>
            </a:r>
          </a:p>
          <a:p>
            <a:endParaRPr lang="en-GB" dirty="0" smtClean="0">
              <a:latin typeface="Times New Roman" pitchFamily="18" charset="0"/>
              <a:cs typeface="Times New Roman" pitchFamily="18" charset="0"/>
            </a:endParaRPr>
          </a:p>
          <a:p>
            <a:r>
              <a:rPr lang="en-GB" sz="2400" dirty="0" smtClean="0">
                <a:latin typeface="Times New Roman" pitchFamily="18" charset="0"/>
                <a:cs typeface="Times New Roman" pitchFamily="18" charset="0"/>
              </a:rPr>
              <a:t>Its fast,reliable,easy to use, and it is suitable for all type of applications.</a:t>
            </a:r>
          </a:p>
          <a:p>
            <a:pPr>
              <a:buNone/>
            </a:pPr>
            <a:endParaRPr lang="en-GB" sz="2400" dirty="0" smtClean="0">
              <a:latin typeface="Times New Roman" pitchFamily="18" charset="0"/>
              <a:cs typeface="Times New Roman" pitchFamily="18" charset="0"/>
            </a:endParaRPr>
          </a:p>
          <a:p>
            <a:r>
              <a:rPr lang="en-GB" dirty="0" smtClean="0">
                <a:latin typeface="Times New Roman" pitchFamily="18" charset="0"/>
                <a:cs typeface="Times New Roman" pitchFamily="18" charset="0"/>
              </a:rPr>
              <a:t>SQL </a:t>
            </a:r>
            <a:r>
              <a:rPr lang="en-GB" sz="2400" dirty="0" smtClean="0">
                <a:latin typeface="Times New Roman" pitchFamily="18" charset="0"/>
                <a:cs typeface="Times New Roman" pitchFamily="18" charset="0"/>
              </a:rPr>
              <a:t>is the ANSI-standard database query language used by most databases.</a:t>
            </a:r>
          </a:p>
          <a:p>
            <a:endParaRPr lang="en-GB" dirty="0">
              <a:solidFill>
                <a:srgbClr val="FF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686800" cy="2448272"/>
          </a:xfrm>
        </p:spPr>
        <p:txBody>
          <a:bodyPr>
            <a:noAutofit/>
          </a:bodyPr>
          <a:lstStyle/>
          <a:p>
            <a:r>
              <a:rPr lang="en-IN" sz="2400" dirty="0" err="1"/>
              <a:t>mysql</a:t>
            </a:r>
            <a:r>
              <a:rPr lang="en-IN" sz="2400" dirty="0"/>
              <a:t>&gt; </a:t>
            </a:r>
            <a:r>
              <a:rPr lang="en-IN" sz="2400" b="1" dirty="0"/>
              <a:t>SELECT </a:t>
            </a:r>
            <a:r>
              <a:rPr lang="en-IN" sz="2400" b="1" dirty="0" err="1"/>
              <a:t>addresses.city</a:t>
            </a:r>
            <a:r>
              <a:rPr lang="en-IN" sz="2400" b="1" dirty="0"/>
              <a:t/>
            </a:r>
            <a:br>
              <a:rPr lang="en-IN" sz="2400" b="1" dirty="0"/>
            </a:br>
            <a:r>
              <a:rPr lang="en-IN" sz="2400" dirty="0"/>
              <a:t>-&gt; </a:t>
            </a:r>
            <a:r>
              <a:rPr lang="en-IN" sz="2400" b="1" dirty="0"/>
              <a:t>FROM addresses, </a:t>
            </a:r>
            <a:r>
              <a:rPr lang="en-IN" sz="2400" b="1" dirty="0" err="1"/>
              <a:t>age_information</a:t>
            </a:r>
            <a:r>
              <a:rPr lang="en-IN" sz="2400" b="1" dirty="0"/>
              <a:t/>
            </a:r>
            <a:br>
              <a:rPr lang="en-IN" sz="2400" b="1" dirty="0"/>
            </a:br>
            <a:r>
              <a:rPr lang="en-IN" sz="2400" dirty="0"/>
              <a:t>-&gt; </a:t>
            </a:r>
            <a:r>
              <a:rPr lang="en-IN" sz="2400" b="1" dirty="0"/>
              <a:t>WHERE </a:t>
            </a:r>
            <a:r>
              <a:rPr lang="en-IN" sz="2400" b="1" dirty="0" err="1"/>
              <a:t>age_information.age</a:t>
            </a:r>
            <a:r>
              <a:rPr lang="en-IN" sz="2400" b="1" dirty="0"/>
              <a:t> &lt; 40 AND</a:t>
            </a:r>
            <a:br>
              <a:rPr lang="en-IN" sz="2400" b="1" dirty="0"/>
            </a:br>
            <a:r>
              <a:rPr lang="en-IN" sz="2400" dirty="0"/>
              <a:t>-&gt; </a:t>
            </a:r>
            <a:r>
              <a:rPr lang="en-IN" sz="2400" b="1" dirty="0" err="1"/>
              <a:t>addresses.lastname</a:t>
            </a:r>
            <a:r>
              <a:rPr lang="en-IN" sz="2400" b="1" dirty="0"/>
              <a:t> = </a:t>
            </a:r>
            <a:r>
              <a:rPr lang="en-IN" sz="2400" b="1" dirty="0" err="1"/>
              <a:t>age_information.lastname</a:t>
            </a:r>
            <a:r>
              <a:rPr lang="en-IN" sz="2400" b="1" dirty="0"/>
              <a:t/>
            </a:r>
            <a:br>
              <a:rPr lang="en-IN" sz="2400" b="1" dirty="0"/>
            </a:br>
            <a:r>
              <a:rPr lang="en-IN" sz="2400" dirty="0"/>
              <a:t>-&gt; </a:t>
            </a:r>
            <a:r>
              <a:rPr lang="en-IN" sz="2400" b="1" dirty="0"/>
              <a:t>AND </a:t>
            </a:r>
            <a:r>
              <a:rPr lang="en-IN" sz="2400" b="1" dirty="0" err="1"/>
              <a:t>addresses.firstname</a:t>
            </a:r>
            <a:r>
              <a:rPr lang="en-IN" sz="2400" b="1" dirty="0"/>
              <a:t> = </a:t>
            </a:r>
            <a:r>
              <a:rPr lang="en-IN" sz="2400" b="1" dirty="0" err="1"/>
              <a:t>age_information.firstname</a:t>
            </a:r>
            <a:r>
              <a:rPr lang="en-IN" sz="2400" b="1" dirty="0"/>
              <a:t>;</a:t>
            </a:r>
            <a:br>
              <a:rPr lang="en-IN" sz="2400" b="1" dirty="0"/>
            </a:br>
            <a:r>
              <a:rPr lang="en-IN" sz="2400" dirty="0"/>
              <a:t>+---------------+</a:t>
            </a:r>
            <a:br>
              <a:rPr lang="en-IN" sz="2400" dirty="0"/>
            </a:br>
            <a:endParaRPr lang="en-IN" sz="2400" dirty="0"/>
          </a:p>
        </p:txBody>
      </p:sp>
      <p:sp>
        <p:nvSpPr>
          <p:cNvPr id="3" name="Content Placeholder 2"/>
          <p:cNvSpPr>
            <a:spLocks noGrp="1"/>
          </p:cNvSpPr>
          <p:nvPr>
            <p:ph idx="1"/>
          </p:nvPr>
        </p:nvSpPr>
        <p:spPr>
          <a:xfrm>
            <a:off x="457200" y="2780928"/>
            <a:ext cx="8229600" cy="3793608"/>
          </a:xfrm>
        </p:spPr>
        <p:txBody>
          <a:bodyPr>
            <a:normAutofit/>
          </a:bodyPr>
          <a:lstStyle/>
          <a:p>
            <a:r>
              <a:rPr lang="en-IN" dirty="0" smtClean="0"/>
              <a:t>| </a:t>
            </a:r>
            <a:r>
              <a:rPr lang="en-IN" dirty="0"/>
              <a:t>city |</a:t>
            </a:r>
          </a:p>
          <a:p>
            <a:r>
              <a:rPr lang="en-IN" dirty="0"/>
              <a:t>+---------------+</a:t>
            </a:r>
          </a:p>
          <a:p>
            <a:r>
              <a:rPr lang="en-IN" dirty="0"/>
              <a:t>| San Francisco |</a:t>
            </a:r>
          </a:p>
          <a:p>
            <a:r>
              <a:rPr lang="en-IN" dirty="0"/>
              <a:t>| </a:t>
            </a:r>
            <a:r>
              <a:rPr lang="en-IN" dirty="0" err="1"/>
              <a:t>NewYork</a:t>
            </a:r>
            <a:r>
              <a:rPr lang="en-IN" dirty="0"/>
              <a:t> |</a:t>
            </a:r>
          </a:p>
          <a:p>
            <a:r>
              <a:rPr lang="en-IN" dirty="0"/>
              <a:t>| Evanston |</a:t>
            </a:r>
          </a:p>
          <a:p>
            <a:r>
              <a:rPr lang="en-IN" dirty="0"/>
              <a:t>+---------------+</a:t>
            </a:r>
          </a:p>
          <a:p>
            <a:r>
              <a:rPr lang="en-IN" dirty="0"/>
              <a:t>3 rows in set (0.02 sec)</a:t>
            </a:r>
          </a:p>
        </p:txBody>
      </p:sp>
    </p:spTree>
    <p:extLst>
      <p:ext uri="{BB962C8B-B14F-4D97-AF65-F5344CB8AC3E}">
        <p14:creationId xmlns:p14="http://schemas.microsoft.com/office/powerpoint/2010/main" val="20189738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1008112"/>
          </a:xfrm>
        </p:spPr>
        <p:txBody>
          <a:bodyPr>
            <a:normAutofit fontScale="90000"/>
          </a:bodyPr>
          <a:lstStyle/>
          <a:p>
            <a:r>
              <a:rPr lang="en-IN" sz="2700" dirty="0"/>
              <a:t>Let's grab the last names and zip codes for all those 40 and over, and order the data based on the last name:</a:t>
            </a:r>
            <a:r>
              <a:rPr lang="en-IN" dirty="0"/>
              <a:t/>
            </a:r>
            <a:br>
              <a:rPr lang="en-IN" dirty="0"/>
            </a:br>
            <a:endParaRPr lang="en-IN" dirty="0"/>
          </a:p>
        </p:txBody>
      </p:sp>
      <p:sp>
        <p:nvSpPr>
          <p:cNvPr id="3" name="Content Placeholder 2"/>
          <p:cNvSpPr>
            <a:spLocks noGrp="1"/>
          </p:cNvSpPr>
          <p:nvPr>
            <p:ph idx="1"/>
          </p:nvPr>
        </p:nvSpPr>
        <p:spPr>
          <a:xfrm>
            <a:off x="457200" y="1556792"/>
            <a:ext cx="8229600" cy="5017744"/>
          </a:xfrm>
        </p:spPr>
        <p:txBody>
          <a:bodyPr>
            <a:normAutofit fontScale="85000" lnSpcReduction="20000"/>
          </a:bodyPr>
          <a:lstStyle/>
          <a:p>
            <a:r>
              <a:rPr lang="en-IN" dirty="0" err="1" smtClean="0"/>
              <a:t>mysql</a:t>
            </a:r>
            <a:r>
              <a:rPr lang="en-IN" dirty="0"/>
              <a:t>&gt; </a:t>
            </a:r>
            <a:r>
              <a:rPr lang="en-IN" b="1" dirty="0"/>
              <a:t>SELECT </a:t>
            </a:r>
            <a:r>
              <a:rPr lang="en-IN" b="1" dirty="0" err="1"/>
              <a:t>addresses.lastname</a:t>
            </a:r>
            <a:r>
              <a:rPr lang="en-IN" b="1" dirty="0"/>
              <a:t>, addresses.zip</a:t>
            </a:r>
          </a:p>
          <a:p>
            <a:r>
              <a:rPr lang="en-IN" dirty="0"/>
              <a:t>-&gt; </a:t>
            </a:r>
            <a:r>
              <a:rPr lang="en-IN" b="1" dirty="0"/>
              <a:t>FROM addresses, </a:t>
            </a:r>
            <a:r>
              <a:rPr lang="en-IN" b="1" dirty="0" err="1"/>
              <a:t>age_information</a:t>
            </a:r>
            <a:endParaRPr lang="en-IN" b="1" dirty="0"/>
          </a:p>
          <a:p>
            <a:r>
              <a:rPr lang="en-IN" dirty="0"/>
              <a:t>-&gt; </a:t>
            </a:r>
            <a:r>
              <a:rPr lang="en-IN" b="1" dirty="0"/>
              <a:t>WHERE </a:t>
            </a:r>
            <a:r>
              <a:rPr lang="en-IN" b="1" dirty="0" err="1"/>
              <a:t>age_information.age</a:t>
            </a:r>
            <a:r>
              <a:rPr lang="en-IN" b="1" dirty="0"/>
              <a:t> &gt;= 40 AND</a:t>
            </a:r>
          </a:p>
          <a:p>
            <a:r>
              <a:rPr lang="en-IN" dirty="0"/>
              <a:t>-&gt; </a:t>
            </a:r>
            <a:r>
              <a:rPr lang="en-IN" b="1" dirty="0" err="1"/>
              <a:t>addresses.lastname</a:t>
            </a:r>
            <a:r>
              <a:rPr lang="en-IN" b="1" dirty="0"/>
              <a:t> = </a:t>
            </a:r>
            <a:r>
              <a:rPr lang="en-IN" b="1" dirty="0" err="1"/>
              <a:t>age_information.lastname</a:t>
            </a:r>
            <a:r>
              <a:rPr lang="en-IN" b="1" dirty="0"/>
              <a:t> AND</a:t>
            </a:r>
          </a:p>
          <a:p>
            <a:r>
              <a:rPr lang="en-IN" dirty="0"/>
              <a:t>-&gt; </a:t>
            </a:r>
            <a:r>
              <a:rPr lang="en-IN" b="1" dirty="0" err="1"/>
              <a:t>addresses.firstname</a:t>
            </a:r>
            <a:r>
              <a:rPr lang="en-IN" b="1" dirty="0"/>
              <a:t> = </a:t>
            </a:r>
            <a:r>
              <a:rPr lang="en-IN" b="1" dirty="0" err="1"/>
              <a:t>age_information.firstname</a:t>
            </a:r>
            <a:endParaRPr lang="en-IN" b="1" dirty="0"/>
          </a:p>
          <a:p>
            <a:r>
              <a:rPr lang="en-IN" dirty="0"/>
              <a:t>-&gt; </a:t>
            </a:r>
            <a:r>
              <a:rPr lang="en-IN" b="1" dirty="0"/>
              <a:t>ORDER BY </a:t>
            </a:r>
            <a:r>
              <a:rPr lang="en-IN" b="1" dirty="0" err="1"/>
              <a:t>addresses.lastname</a:t>
            </a:r>
            <a:r>
              <a:rPr lang="en-IN" b="1" dirty="0"/>
              <a:t>;</a:t>
            </a:r>
          </a:p>
          <a:p>
            <a:r>
              <a:rPr lang="en-IN" dirty="0"/>
              <a:t>+----------+------------+</a:t>
            </a:r>
          </a:p>
          <a:p>
            <a:r>
              <a:rPr lang="en-IN" dirty="0"/>
              <a:t>| </a:t>
            </a:r>
            <a:r>
              <a:rPr lang="en-IN" dirty="0" err="1"/>
              <a:t>lastname</a:t>
            </a:r>
            <a:r>
              <a:rPr lang="en-IN" dirty="0"/>
              <a:t> | zip |</a:t>
            </a:r>
          </a:p>
          <a:p>
            <a:r>
              <a:rPr lang="en-IN" dirty="0"/>
              <a:t>+----------+------------+</a:t>
            </a:r>
          </a:p>
          <a:p>
            <a:r>
              <a:rPr lang="en-IN" dirty="0"/>
              <a:t>| Raymond | 60601-4510 |</a:t>
            </a:r>
          </a:p>
          <a:p>
            <a:r>
              <a:rPr lang="en-IN" dirty="0"/>
              <a:t>| Wall | 95015-0189 |</a:t>
            </a:r>
          </a:p>
          <a:p>
            <a:r>
              <a:rPr lang="en-IN" dirty="0"/>
              <a:t>+----------+------------+</a:t>
            </a:r>
          </a:p>
        </p:txBody>
      </p:sp>
    </p:spTree>
    <p:extLst>
      <p:ext uri="{BB962C8B-B14F-4D97-AF65-F5344CB8AC3E}">
        <p14:creationId xmlns:p14="http://schemas.microsoft.com/office/powerpoint/2010/main" val="32080140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0870157">
            <a:off x="506063" y="2114175"/>
            <a:ext cx="8229600" cy="1925960"/>
          </a:xfrm>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GB"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Times New Roman" pitchFamily="18" charset="0"/>
                <a:cs typeface="Times New Roman" pitchFamily="18" charset="0"/>
              </a:rPr>
              <a:t>LOADING AND DUMPING A DATABASE</a:t>
            </a:r>
            <a:endParaRPr lang="en-GB"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60650"/>
            <a:ext cx="8229600" cy="1368152"/>
          </a:xfrm>
        </p:spPr>
        <p:txBody>
          <a:bodyPr>
            <a:normAutofit/>
          </a:bodyPr>
          <a:lstStyle/>
          <a:p>
            <a:pPr algn="ctr"/>
            <a:r>
              <a:rPr lang="en-GB" sz="3200" b="1" dirty="0" smtClean="0">
                <a:latin typeface="Times New Roman" pitchFamily="18" charset="0"/>
                <a:cs typeface="Times New Roman" pitchFamily="18" charset="0"/>
              </a:rPr>
              <a:t>LOADING and DUMPING a DATABASE</a:t>
            </a:r>
            <a:r>
              <a:rPr lang="en-GB" sz="3200" b="1" dirty="0" smtClean="0"/>
              <a:t/>
            </a:r>
            <a:br>
              <a:rPr lang="en-GB" sz="3200" b="1" dirty="0" smtClean="0"/>
            </a:br>
            <a:endParaRPr lang="en-GB" sz="3200" dirty="0"/>
          </a:p>
        </p:txBody>
      </p:sp>
      <p:sp>
        <p:nvSpPr>
          <p:cNvPr id="3" name="Content Placeholder 2"/>
          <p:cNvSpPr>
            <a:spLocks noGrp="1"/>
          </p:cNvSpPr>
          <p:nvPr>
            <p:ph idx="1"/>
          </p:nvPr>
        </p:nvSpPr>
        <p:spPr>
          <a:xfrm>
            <a:off x="457200" y="1571612"/>
            <a:ext cx="8229600" cy="5002924"/>
          </a:xfrm>
        </p:spPr>
        <p:txBody>
          <a:bodyPr>
            <a:normAutofit/>
          </a:bodyPr>
          <a:lstStyle/>
          <a:p>
            <a:pPr algn="just">
              <a:lnSpc>
                <a:spcPts val="2600"/>
              </a:lnSpc>
            </a:pPr>
            <a:r>
              <a:rPr lang="en-GB" sz="1900" dirty="0" smtClean="0"/>
              <a:t>We can load a database or otherwise execute SQL commands from a file. We simply put the commands or database into a file—let's call it mystuff.sql— and load it in with this command:</a:t>
            </a:r>
          </a:p>
          <a:p>
            <a:pPr algn="just">
              <a:lnSpc>
                <a:spcPts val="2600"/>
              </a:lnSpc>
              <a:buNone/>
            </a:pPr>
            <a:r>
              <a:rPr lang="en-GB" sz="1900" dirty="0" smtClean="0"/>
              <a:t>                       $ </a:t>
            </a:r>
            <a:r>
              <a:rPr lang="en-GB" sz="1900" b="1" dirty="0" smtClean="0"/>
              <a:t>mysql people &lt; mystuff.sql</a:t>
            </a:r>
          </a:p>
          <a:p>
            <a:pPr algn="just">
              <a:lnSpc>
                <a:spcPts val="2600"/>
              </a:lnSpc>
            </a:pPr>
            <a:r>
              <a:rPr lang="en-GB" sz="1900" dirty="0" smtClean="0"/>
              <a:t>We can also dump out a database into a file with this command:</a:t>
            </a:r>
          </a:p>
          <a:p>
            <a:pPr algn="just">
              <a:lnSpc>
                <a:spcPts val="2600"/>
              </a:lnSpc>
              <a:buNone/>
            </a:pPr>
            <a:r>
              <a:rPr lang="en-GB" sz="1900" dirty="0" smtClean="0"/>
              <a:t>                      $ </a:t>
            </a:r>
            <a:r>
              <a:rPr lang="en-GB" sz="1900" b="1" dirty="0" err="1" smtClean="0"/>
              <a:t>mysqldump</a:t>
            </a:r>
            <a:r>
              <a:rPr lang="en-GB" sz="1900" b="1" dirty="0" smtClean="0"/>
              <a:t> people &gt; entiredb.sql</a:t>
            </a:r>
          </a:p>
          <a:p>
            <a:pPr algn="just">
              <a:lnSpc>
                <a:spcPts val="2600"/>
              </a:lnSpc>
            </a:pPr>
            <a:r>
              <a:rPr lang="en-GB" sz="1900" dirty="0" smtClean="0"/>
              <a:t>For fun, try the </a:t>
            </a:r>
            <a:r>
              <a:rPr lang="en-GB" sz="1900" dirty="0" err="1" smtClean="0"/>
              <a:t>mysqldump</a:t>
            </a:r>
            <a:r>
              <a:rPr lang="en-GB" sz="1900" dirty="0" smtClean="0"/>
              <a:t> command with the people database (a gentle reminder: the password is LampIsCool):</a:t>
            </a:r>
          </a:p>
          <a:p>
            <a:pPr algn="just">
              <a:lnSpc>
                <a:spcPts val="2600"/>
              </a:lnSpc>
              <a:buNone/>
            </a:pPr>
            <a:r>
              <a:rPr lang="en-GB" sz="1900" dirty="0" smtClean="0"/>
              <a:t>                      $ </a:t>
            </a:r>
            <a:r>
              <a:rPr lang="en-GB" sz="1900" b="1" dirty="0" err="1" smtClean="0"/>
              <a:t>mysqldump</a:t>
            </a:r>
            <a:r>
              <a:rPr lang="en-GB" sz="1900" b="1" dirty="0" smtClean="0"/>
              <a:t> -</a:t>
            </a:r>
            <a:r>
              <a:rPr lang="en-GB" sz="1900" b="1" dirty="0" err="1" smtClean="0"/>
              <a:t>uapache</a:t>
            </a:r>
            <a:r>
              <a:rPr lang="en-GB" sz="1900" b="1" dirty="0" smtClean="0"/>
              <a:t> -p people</a:t>
            </a:r>
          </a:p>
          <a:p>
            <a:pPr algn="just">
              <a:lnSpc>
                <a:spcPts val="2600"/>
              </a:lnSpc>
            </a:pPr>
            <a:r>
              <a:rPr lang="en-GB" sz="1900" dirty="0" smtClean="0"/>
              <a:t>Enter password:</a:t>
            </a:r>
          </a:p>
          <a:p>
            <a:pPr algn="just">
              <a:lnSpc>
                <a:spcPts val="2600"/>
              </a:lnSpc>
            </a:pPr>
            <a:r>
              <a:rPr lang="en-GB" sz="1900" dirty="0" smtClean="0"/>
              <a:t>Notice that this outputs all the SQL needed to create the table and insert all the current records. For more information, see man </a:t>
            </a:r>
            <a:r>
              <a:rPr lang="en-GB" sz="1900" dirty="0" err="1" smtClean="0"/>
              <a:t>mysqldump</a:t>
            </a:r>
            <a:r>
              <a:rPr lang="en-GB" sz="1900" dirty="0" smtClean="0"/>
              <a:t>.</a:t>
            </a:r>
            <a:endParaRPr lang="en-GB" sz="19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Times New Roman" pitchFamily="18" charset="0"/>
                <a:cs typeface="Times New Roman" pitchFamily="18" charset="0"/>
              </a:rPr>
              <a:t>SUMMARY</a:t>
            </a:r>
            <a:endParaRPr lang="en-GB"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nSpc>
                <a:spcPct val="150000"/>
              </a:lnSpc>
            </a:pPr>
            <a:r>
              <a:rPr lang="en-GB" sz="2400" dirty="0" smtClean="0"/>
              <a:t>MySQL is a powerful, sophisticated, and easy-to-use SQL database program. </a:t>
            </a:r>
          </a:p>
          <a:p>
            <a:pPr>
              <a:lnSpc>
                <a:spcPct val="150000"/>
              </a:lnSpc>
            </a:pPr>
            <a:r>
              <a:rPr lang="en-GB" sz="2400" dirty="0" smtClean="0"/>
              <a:t>Perl and DBI, one can easily create programs to automate database management tasks.</a:t>
            </a:r>
          </a:p>
          <a:p>
            <a:pPr>
              <a:lnSpc>
                <a:spcPct val="150000"/>
              </a:lnSpc>
            </a:pPr>
            <a:r>
              <a:rPr lang="en-GB" sz="2400" dirty="0" smtClean="0"/>
              <a:t>The prospective web designer should be able to construct a database-based (for lack of a better term) web site that is portable, sophisticated, easy to manage, and professional appearing.</a:t>
            </a:r>
            <a:endParaRPr lang="en-GB" sz="24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089154">
            <a:off x="546447" y="2483476"/>
            <a:ext cx="7931224" cy="2213992"/>
          </a:xfrm>
          <a:solidFill>
            <a:schemeClr val="bg1"/>
          </a:solidFill>
          <a:ln/>
        </p:spPr>
        <p:style>
          <a:lnRef idx="3">
            <a:schemeClr val="lt1"/>
          </a:lnRef>
          <a:fillRef idx="1">
            <a:schemeClr val="accent3"/>
          </a:fillRef>
          <a:effectRef idx="1">
            <a:schemeClr val="accent3"/>
          </a:effectRef>
          <a:fontRef idx="minor">
            <a:schemeClr val="lt1"/>
          </a:fontRef>
        </p:style>
        <p:txBody>
          <a:bodyPr>
            <a:normAutofit/>
          </a:bodyPr>
          <a:lstStyle/>
          <a:p>
            <a:pPr algn="ctr"/>
            <a:r>
              <a:rPr lang="en-GB" sz="6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MY SQL</a:t>
            </a:r>
            <a:endParaRPr lang="en-GB" sz="6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792088"/>
          </a:xfrm>
        </p:spPr>
        <p:txBody>
          <a:bodyPr>
            <a:normAutofit/>
          </a:bodyPr>
          <a:lstStyle/>
          <a:p>
            <a:pPr algn="ctr"/>
            <a:r>
              <a:rPr lang="en-GB" sz="3600" dirty="0" smtClean="0">
                <a:latin typeface="Times New Roman" pitchFamily="18" charset="0"/>
                <a:cs typeface="Times New Roman" pitchFamily="18" charset="0"/>
              </a:rPr>
              <a:t>MY SQL</a:t>
            </a:r>
            <a:endParaRPr lang="en-GB" sz="3600" dirty="0">
              <a:latin typeface="Times New Roman" pitchFamily="18" charset="0"/>
              <a:cs typeface="Times New Roman" pitchFamily="18" charset="0"/>
            </a:endParaRPr>
          </a:p>
        </p:txBody>
      </p:sp>
      <p:sp>
        <p:nvSpPr>
          <p:cNvPr id="3" name="Content Placeholder 2"/>
          <p:cNvSpPr>
            <a:spLocks noGrp="1"/>
          </p:cNvSpPr>
          <p:nvPr>
            <p:ph idx="1"/>
          </p:nvPr>
        </p:nvSpPr>
        <p:spPr>
          <a:xfrm>
            <a:off x="467544" y="1196752"/>
            <a:ext cx="8229600" cy="5400600"/>
          </a:xfrm>
        </p:spPr>
        <p:txBody>
          <a:bodyPr>
            <a:normAutofit lnSpcReduction="10000"/>
          </a:bodyPr>
          <a:lstStyle/>
          <a:p>
            <a:pPr>
              <a:buNone/>
            </a:pPr>
            <a:r>
              <a:rPr lang="en-GB" sz="2000" dirty="0" smtClean="0"/>
              <a:t>MySQL server as the root </a:t>
            </a:r>
            <a:endParaRPr lang="en-GB" sz="2000" b="1" dirty="0" smtClean="0"/>
          </a:p>
          <a:p>
            <a:r>
              <a:rPr lang="en-GB" sz="2000" b="1" dirty="0" smtClean="0"/>
              <a:t>$ mysql -u root</a:t>
            </a:r>
          </a:p>
          <a:p>
            <a:r>
              <a:rPr lang="en-GB" sz="2000" dirty="0" smtClean="0"/>
              <a:t>The MySQL root user is used to administer the MySQL server only.</a:t>
            </a:r>
          </a:p>
          <a:p>
            <a:pPr>
              <a:buNone/>
            </a:pPr>
            <a:endParaRPr lang="en-GB" sz="2000" dirty="0" smtClean="0"/>
          </a:p>
          <a:p>
            <a:pPr>
              <a:buNone/>
            </a:pPr>
            <a:r>
              <a:rPr lang="en-GB" sz="2000" b="1" dirty="0" smtClean="0"/>
              <a:t>SQL COMMANDS</a:t>
            </a:r>
          </a:p>
          <a:p>
            <a:pPr>
              <a:buNone/>
            </a:pPr>
            <a:endParaRPr lang="en-GB" sz="2000" b="1" dirty="0" smtClean="0"/>
          </a:p>
          <a:p>
            <a:pPr lvl="1">
              <a:buFont typeface="Wingdings" pitchFamily="2" charset="2"/>
              <a:buChar char="v"/>
            </a:pPr>
            <a:r>
              <a:rPr lang="en-GB" sz="1800" b="1" dirty="0" smtClean="0">
                <a:solidFill>
                  <a:schemeClr val="tx1">
                    <a:lumMod val="95000"/>
                    <a:lumOff val="5000"/>
                  </a:schemeClr>
                </a:solidFill>
              </a:rPr>
              <a:t>SHOW DATABASE COMMAND</a:t>
            </a:r>
          </a:p>
          <a:p>
            <a:pPr lvl="1">
              <a:buFont typeface="Wingdings" pitchFamily="2" charset="2"/>
              <a:buChar char="v"/>
            </a:pPr>
            <a:r>
              <a:rPr lang="en-GB" sz="1800" b="1" dirty="0" smtClean="0">
                <a:solidFill>
                  <a:schemeClr val="tx1">
                    <a:lumMod val="95000"/>
                    <a:lumOff val="5000"/>
                  </a:schemeClr>
                </a:solidFill>
              </a:rPr>
              <a:t>CREATE DATABASE COMMAND</a:t>
            </a:r>
          </a:p>
          <a:p>
            <a:pPr lvl="1">
              <a:buFont typeface="Wingdings" pitchFamily="2" charset="2"/>
              <a:buChar char="v"/>
            </a:pPr>
            <a:r>
              <a:rPr lang="en-GB" sz="1800" b="1" dirty="0" smtClean="0">
                <a:solidFill>
                  <a:schemeClr val="tx1">
                    <a:lumMod val="95000"/>
                    <a:lumOff val="5000"/>
                  </a:schemeClr>
                </a:solidFill>
              </a:rPr>
              <a:t>USE COMMAND</a:t>
            </a:r>
          </a:p>
          <a:p>
            <a:pPr lvl="1">
              <a:buFont typeface="Wingdings" pitchFamily="2" charset="2"/>
              <a:buChar char="v"/>
            </a:pPr>
            <a:r>
              <a:rPr lang="en-GB" sz="1800" b="1" dirty="0" smtClean="0">
                <a:solidFill>
                  <a:schemeClr val="tx1">
                    <a:lumMod val="95000"/>
                    <a:lumOff val="5000"/>
                  </a:schemeClr>
                </a:solidFill>
              </a:rPr>
              <a:t>CREATE TABLE COMMAND</a:t>
            </a:r>
          </a:p>
          <a:p>
            <a:pPr lvl="1">
              <a:buFont typeface="Wingdings" pitchFamily="2" charset="2"/>
              <a:buChar char="v"/>
            </a:pPr>
            <a:r>
              <a:rPr lang="en-GB" sz="1800" b="1" dirty="0" smtClean="0">
                <a:solidFill>
                  <a:schemeClr val="tx1">
                    <a:lumMod val="95000"/>
                    <a:lumOff val="5000"/>
                  </a:schemeClr>
                </a:solidFill>
              </a:rPr>
              <a:t> SHOW TABLES COMMAND</a:t>
            </a:r>
          </a:p>
          <a:p>
            <a:pPr lvl="1">
              <a:buFont typeface="Wingdings" pitchFamily="2" charset="2"/>
              <a:buChar char="v"/>
            </a:pPr>
            <a:r>
              <a:rPr lang="en-GB" sz="1800" b="1" dirty="0" smtClean="0">
                <a:solidFill>
                  <a:schemeClr val="tx1">
                    <a:lumMod val="95000"/>
                    <a:lumOff val="5000"/>
                  </a:schemeClr>
                </a:solidFill>
              </a:rPr>
              <a:t>DESCRIBE COMMAND</a:t>
            </a:r>
          </a:p>
          <a:p>
            <a:pPr lvl="1">
              <a:buFont typeface="Wingdings" pitchFamily="2" charset="2"/>
              <a:buChar char="v"/>
            </a:pPr>
            <a:r>
              <a:rPr lang="en-GB" sz="1800" b="1" dirty="0" smtClean="0">
                <a:solidFill>
                  <a:schemeClr val="tx1">
                    <a:lumMod val="95000"/>
                    <a:lumOff val="5000"/>
                  </a:schemeClr>
                </a:solidFill>
              </a:rPr>
              <a:t>INSERT COMMAND</a:t>
            </a:r>
          </a:p>
          <a:p>
            <a:pPr lvl="1">
              <a:buFont typeface="Wingdings" pitchFamily="2" charset="2"/>
              <a:buChar char="v"/>
            </a:pPr>
            <a:r>
              <a:rPr lang="en-GB" sz="1800" b="1" dirty="0" smtClean="0">
                <a:solidFill>
                  <a:schemeClr val="tx1">
                    <a:lumMod val="95000"/>
                    <a:lumOff val="5000"/>
                  </a:schemeClr>
                </a:solidFill>
              </a:rPr>
              <a:t>SELECT COMMAND</a:t>
            </a:r>
          </a:p>
          <a:p>
            <a:pPr lvl="1">
              <a:buFont typeface="Wingdings" pitchFamily="2" charset="2"/>
              <a:buChar char="v"/>
            </a:pPr>
            <a:r>
              <a:rPr lang="en-GB" sz="1800" b="1" dirty="0" smtClean="0">
                <a:solidFill>
                  <a:schemeClr val="tx1">
                    <a:lumMod val="95000"/>
                    <a:lumOff val="5000"/>
                  </a:schemeClr>
                </a:solidFill>
              </a:rPr>
              <a:t>UPDATE COMMAND</a:t>
            </a:r>
          </a:p>
          <a:p>
            <a:pPr lvl="1">
              <a:buFont typeface="Wingdings" pitchFamily="2" charset="2"/>
              <a:buChar char="v"/>
            </a:pPr>
            <a:r>
              <a:rPr lang="en-GB" sz="1800" b="1" dirty="0" smtClean="0">
                <a:solidFill>
                  <a:schemeClr val="tx1">
                    <a:lumMod val="95000"/>
                    <a:lumOff val="5000"/>
                  </a:schemeClr>
                </a:solidFill>
              </a:rPr>
              <a:t>DELETE COMMAND</a:t>
            </a:r>
          </a:p>
          <a:p>
            <a:pPr lvl="1">
              <a:buFont typeface="Wingdings" pitchFamily="2" charset="2"/>
              <a:buChar char="v"/>
            </a:pPr>
            <a:r>
              <a:rPr lang="en-GB" sz="1800" b="1" dirty="0" smtClean="0">
                <a:solidFill>
                  <a:schemeClr val="tx1">
                    <a:lumMod val="95000"/>
                    <a:lumOff val="5000"/>
                  </a:schemeClr>
                </a:solidFill>
              </a:rPr>
              <a:t>GRANT COMMAND</a:t>
            </a:r>
          </a:p>
          <a:p>
            <a:pPr lvl="1">
              <a:buFont typeface="Wingdings" pitchFamily="2" charset="2"/>
              <a:buChar char="Ø"/>
            </a:pPr>
            <a:endParaRPr lang="en-GB" sz="1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92688"/>
          </a:xfrm>
        </p:spPr>
        <p:txBody>
          <a:bodyPr>
            <a:normAutofit fontScale="92500" lnSpcReduction="10000"/>
          </a:bodyPr>
          <a:lstStyle/>
          <a:p>
            <a:pPr marL="566928" indent="-457200">
              <a:buNone/>
            </a:pPr>
            <a:endParaRPr lang="en-GB" sz="2400" b="1" dirty="0" smtClean="0">
              <a:latin typeface="Times New Roman" pitchFamily="18" charset="0"/>
              <a:cs typeface="Times New Roman" pitchFamily="18" charset="0"/>
            </a:endParaRPr>
          </a:p>
          <a:p>
            <a:pPr marL="566928" indent="-457200">
              <a:buNone/>
            </a:pPr>
            <a:r>
              <a:rPr lang="en-GB" sz="2200" b="1" dirty="0" smtClean="0">
                <a:latin typeface="Times New Roman" pitchFamily="18" charset="0"/>
                <a:cs typeface="Times New Roman" pitchFamily="18" charset="0"/>
              </a:rPr>
              <a:t>1. CREATE DATABASE Command</a:t>
            </a:r>
          </a:p>
          <a:p>
            <a:pPr marL="566928" indent="-457200">
              <a:buNone/>
            </a:pPr>
            <a:endParaRPr lang="en-GB" sz="2400" b="1" dirty="0" smtClean="0">
              <a:latin typeface="Times New Roman" pitchFamily="18" charset="0"/>
              <a:cs typeface="Times New Roman" pitchFamily="18" charset="0"/>
            </a:endParaRPr>
          </a:p>
          <a:p>
            <a:pPr marL="566928" indent="-457200"/>
            <a:r>
              <a:rPr lang="en-GB" sz="1900" dirty="0" smtClean="0"/>
              <a:t>SQL commands and subcommands (CREATE is a command; DATABASE is its subcommand) are case-insensitive.</a:t>
            </a:r>
          </a:p>
          <a:p>
            <a:r>
              <a:rPr lang="en-GB" sz="1900" dirty="0" smtClean="0"/>
              <a:t>    The name of the database (and table and field) are case sensitive.</a:t>
            </a:r>
          </a:p>
          <a:p>
            <a:r>
              <a:rPr lang="en-GB" sz="1900" dirty="0" smtClean="0"/>
              <a:t>    The SQL commands are distinguished by uppercase.</a:t>
            </a:r>
            <a:endParaRPr lang="en-GB" sz="1900" b="1" dirty="0" smtClean="0">
              <a:latin typeface="Times New Roman" pitchFamily="18" charset="0"/>
              <a:cs typeface="Times New Roman" pitchFamily="18" charset="0"/>
            </a:endParaRPr>
          </a:p>
          <a:p>
            <a:pPr marL="566928" indent="-457200">
              <a:buNone/>
            </a:pPr>
            <a:endParaRPr lang="en-GB" sz="1900" b="1" dirty="0" smtClean="0">
              <a:latin typeface="Times New Roman" pitchFamily="18" charset="0"/>
              <a:cs typeface="Times New Roman" pitchFamily="18" charset="0"/>
            </a:endParaRPr>
          </a:p>
          <a:p>
            <a:pPr marL="566928" indent="-457200">
              <a:buNone/>
            </a:pPr>
            <a:r>
              <a:rPr lang="en-GB" sz="1900" b="1" dirty="0" smtClean="0">
                <a:latin typeface="Times New Roman" pitchFamily="18" charset="0"/>
                <a:cs typeface="Times New Roman" pitchFamily="18" charset="0"/>
              </a:rPr>
              <a:t>	</a:t>
            </a:r>
            <a:r>
              <a:rPr lang="en-GB" sz="1900" dirty="0" smtClean="0">
                <a:cs typeface="Times New Roman" pitchFamily="18" charset="0"/>
              </a:rPr>
              <a:t>Command</a:t>
            </a:r>
            <a:r>
              <a:rPr lang="en-GB" sz="1900" dirty="0" smtClean="0">
                <a:latin typeface="Times New Roman" pitchFamily="18" charset="0"/>
                <a:cs typeface="Times New Roman" pitchFamily="18" charset="0"/>
              </a:rPr>
              <a:t>:</a:t>
            </a:r>
          </a:p>
          <a:p>
            <a:pPr marL="566928" indent="-457200">
              <a:buNone/>
            </a:pPr>
            <a:r>
              <a:rPr lang="en-GB" sz="1900" dirty="0" smtClean="0"/>
              <a:t>			mysql&gt; </a:t>
            </a:r>
            <a:r>
              <a:rPr lang="en-GB" sz="1900" b="1" dirty="0" smtClean="0"/>
              <a:t>CREATE DATABASE people;</a:t>
            </a:r>
            <a:endParaRPr lang="en-GB" sz="1900" b="1" dirty="0" smtClean="0">
              <a:latin typeface="Times New Roman" pitchFamily="18" charset="0"/>
              <a:cs typeface="Times New Roman" pitchFamily="18" charset="0"/>
            </a:endParaRPr>
          </a:p>
          <a:p>
            <a:pPr marL="566928" indent="-457200">
              <a:buNone/>
            </a:pPr>
            <a:endParaRPr lang="en-GB" sz="2000" b="1" dirty="0" smtClean="0">
              <a:latin typeface="Times New Roman" pitchFamily="18" charset="0"/>
              <a:cs typeface="Times New Roman" pitchFamily="18" charset="0"/>
            </a:endParaRPr>
          </a:p>
          <a:p>
            <a:pPr marL="566928" indent="-457200">
              <a:buNone/>
            </a:pPr>
            <a:endParaRPr lang="en-GB" sz="2000" b="1" dirty="0" smtClean="0">
              <a:latin typeface="Times New Roman" pitchFamily="18" charset="0"/>
              <a:cs typeface="Times New Roman" pitchFamily="18" charset="0"/>
            </a:endParaRPr>
          </a:p>
          <a:p>
            <a:pPr marL="566928" indent="-457200">
              <a:buNone/>
            </a:pPr>
            <a:r>
              <a:rPr lang="en-GB" sz="2200" b="1" dirty="0" smtClean="0">
                <a:latin typeface="Times New Roman" pitchFamily="18" charset="0"/>
                <a:cs typeface="Times New Roman" pitchFamily="18" charset="0"/>
              </a:rPr>
              <a:t>2.SHOW DATABASES Command</a:t>
            </a:r>
          </a:p>
          <a:p>
            <a:pPr marL="566928" indent="-457200">
              <a:buNone/>
            </a:pPr>
            <a:endParaRPr lang="en-GB" sz="2000" b="1" dirty="0" smtClean="0">
              <a:latin typeface="Times New Roman" pitchFamily="18" charset="0"/>
              <a:cs typeface="Times New Roman" pitchFamily="18" charset="0"/>
            </a:endParaRPr>
          </a:p>
          <a:p>
            <a:r>
              <a:rPr lang="en-GB" sz="1900" dirty="0" smtClean="0"/>
              <a:t>After creating a new DATABASE Check the current databases name doesn't exist already  or not.</a:t>
            </a:r>
          </a:p>
          <a:p>
            <a:r>
              <a:rPr lang="en-GB" sz="1900" dirty="0" smtClean="0"/>
              <a:t>Then we create the new one, and verify the existence of the new database.</a:t>
            </a:r>
          </a:p>
          <a:p>
            <a:pPr>
              <a:buNone/>
            </a:pPr>
            <a:endParaRPr lang="en-GB" sz="1900" dirty="0" smtClean="0"/>
          </a:p>
          <a:p>
            <a:pPr>
              <a:buNone/>
            </a:pPr>
            <a:r>
              <a:rPr lang="en-GB" sz="1900" dirty="0" smtClean="0"/>
              <a:t>	Command:</a:t>
            </a:r>
          </a:p>
          <a:p>
            <a:pPr>
              <a:buNone/>
            </a:pPr>
            <a:r>
              <a:rPr lang="en-GB" sz="1900" dirty="0" smtClean="0"/>
              <a:t>			 mysql&gt; </a:t>
            </a:r>
            <a:r>
              <a:rPr lang="en-GB" sz="1900" b="1" dirty="0" smtClean="0"/>
              <a:t>SHOW DATABASES;</a:t>
            </a:r>
          </a:p>
          <a:p>
            <a:pPr marL="566928" indent="-457200">
              <a:buFont typeface="+mj-lt"/>
              <a:buAutoNum type="arabicPeriod"/>
            </a:pPr>
            <a:endParaRPr lang="en-GB" sz="2000" b="1" dirty="0" smtClean="0">
              <a:latin typeface="Times New Roman" pitchFamily="18" charset="0"/>
              <a:cs typeface="Times New Roman" pitchFamily="18" charset="0"/>
            </a:endParaRPr>
          </a:p>
          <a:p>
            <a:pPr marL="566928" indent="-457200">
              <a:buFont typeface="+mj-lt"/>
              <a:buAutoNum type="arabicPeriod"/>
            </a:pPr>
            <a:endParaRPr lang="en-GB" sz="20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69872"/>
          </a:xfrm>
        </p:spPr>
        <p:txBody>
          <a:bodyPr>
            <a:normAutofit lnSpcReduction="10000"/>
          </a:bodyPr>
          <a:lstStyle/>
          <a:p>
            <a:pPr>
              <a:buNone/>
            </a:pPr>
            <a:endParaRPr lang="en-GB" sz="2000" b="1" dirty="0" smtClean="0"/>
          </a:p>
          <a:p>
            <a:pPr>
              <a:buNone/>
            </a:pPr>
            <a:r>
              <a:rPr lang="en-GB" sz="2000" b="1" dirty="0" smtClean="0"/>
              <a:t>3.</a:t>
            </a:r>
            <a:r>
              <a:rPr lang="en-GB" b="1" dirty="0" smtClean="0"/>
              <a:t> </a:t>
            </a:r>
            <a:r>
              <a:rPr lang="en-GB" sz="2000" b="1" dirty="0" smtClean="0"/>
              <a:t>USE Command</a:t>
            </a:r>
          </a:p>
          <a:p>
            <a:pPr>
              <a:buNone/>
            </a:pPr>
            <a:endParaRPr lang="en-GB" sz="2000" b="1" dirty="0" smtClean="0"/>
          </a:p>
          <a:p>
            <a:r>
              <a:rPr lang="en-GB" sz="1800" dirty="0" smtClean="0"/>
              <a:t>USE command is used to connect MySQL to the newly created database before anything has to be done.</a:t>
            </a:r>
          </a:p>
          <a:p>
            <a:pPr>
              <a:buNone/>
            </a:pPr>
            <a:r>
              <a:rPr lang="en-GB" sz="1800" dirty="0" smtClean="0"/>
              <a:t> 		Command:</a:t>
            </a:r>
          </a:p>
          <a:p>
            <a:pPr>
              <a:buNone/>
            </a:pPr>
            <a:r>
              <a:rPr lang="en-GB" sz="1800" dirty="0" smtClean="0"/>
              <a:t>		</a:t>
            </a:r>
            <a:r>
              <a:rPr lang="en-GB" sz="2000" dirty="0" smtClean="0"/>
              <a:t>	     mysql&gt; </a:t>
            </a:r>
            <a:r>
              <a:rPr lang="en-GB" sz="1800" b="1" dirty="0" smtClean="0"/>
              <a:t>USE people;</a:t>
            </a:r>
          </a:p>
          <a:p>
            <a:pPr>
              <a:buNone/>
            </a:pPr>
            <a:endParaRPr lang="en-GB" sz="1800" b="1" dirty="0" smtClean="0"/>
          </a:p>
          <a:p>
            <a:pPr>
              <a:buNone/>
            </a:pPr>
            <a:endParaRPr lang="en-GB" sz="1800" b="1" dirty="0" smtClean="0"/>
          </a:p>
          <a:p>
            <a:pPr>
              <a:buNone/>
            </a:pPr>
            <a:r>
              <a:rPr lang="en-GB" sz="2000" b="1" dirty="0" smtClean="0"/>
              <a:t>4. CREATE TABLE Command</a:t>
            </a:r>
          </a:p>
          <a:p>
            <a:pPr>
              <a:buNone/>
            </a:pPr>
            <a:endParaRPr lang="en-GB" sz="2000" b="1" dirty="0" smtClean="0"/>
          </a:p>
          <a:p>
            <a:pPr>
              <a:buFont typeface="Arial" pitchFamily="34" charset="0"/>
              <a:buChar char="•"/>
            </a:pPr>
            <a:r>
              <a:rPr lang="en-GB" sz="1800" dirty="0" smtClean="0"/>
              <a:t>Table are created within the database by using CREATE TABLE command.</a:t>
            </a:r>
          </a:p>
          <a:p>
            <a:pPr>
              <a:buNone/>
            </a:pPr>
            <a:endParaRPr lang="en-GB" sz="1800" b="1" dirty="0" smtClean="0"/>
          </a:p>
          <a:p>
            <a:pPr>
              <a:buNone/>
            </a:pPr>
            <a:r>
              <a:rPr lang="en-GB" sz="1800" dirty="0" smtClean="0"/>
              <a:t>		 Command:</a:t>
            </a:r>
            <a:r>
              <a:rPr lang="en-GB" sz="1800" b="1" dirty="0" smtClean="0"/>
              <a:t> </a:t>
            </a:r>
          </a:p>
          <a:p>
            <a:pPr>
              <a:buNone/>
            </a:pPr>
            <a:r>
              <a:rPr lang="en-GB" sz="1800" b="1" dirty="0" smtClean="0"/>
              <a:t>			     </a:t>
            </a:r>
            <a:r>
              <a:rPr lang="en-GB" sz="2000" dirty="0" smtClean="0"/>
              <a:t>mysql&gt; </a:t>
            </a:r>
            <a:r>
              <a:rPr lang="en-GB" sz="1800" b="1" dirty="0" smtClean="0"/>
              <a:t>CREATE TABLE age_information (</a:t>
            </a:r>
          </a:p>
          <a:p>
            <a:pPr>
              <a:buNone/>
            </a:pPr>
            <a:r>
              <a:rPr lang="en-GB" sz="1800" dirty="0" smtClean="0"/>
              <a:t>			       -&gt; </a:t>
            </a:r>
            <a:r>
              <a:rPr lang="en-GB" sz="1800" b="1" dirty="0" smtClean="0"/>
              <a:t>lastname   CHAR(20),</a:t>
            </a:r>
          </a:p>
          <a:p>
            <a:pPr>
              <a:buNone/>
            </a:pPr>
            <a:r>
              <a:rPr lang="en-GB" sz="1800" dirty="0" smtClean="0"/>
              <a:t>			       -&gt; </a:t>
            </a:r>
            <a:r>
              <a:rPr lang="en-GB" sz="1800" b="1" dirty="0" smtClean="0"/>
              <a:t>firstname  CHAR(20),</a:t>
            </a:r>
          </a:p>
          <a:p>
            <a:pPr>
              <a:buNone/>
            </a:pPr>
            <a:r>
              <a:rPr lang="en-GB" sz="1800" dirty="0" smtClean="0"/>
              <a:t>			       -&gt; </a:t>
            </a:r>
            <a:r>
              <a:rPr lang="en-GB" sz="1800" b="1" dirty="0" smtClean="0"/>
              <a:t>age INT</a:t>
            </a:r>
          </a:p>
          <a:p>
            <a:pPr>
              <a:buNone/>
            </a:pPr>
            <a:r>
              <a:rPr lang="en-GB" sz="1800" dirty="0" smtClean="0"/>
              <a:t>			       -&gt; </a:t>
            </a:r>
            <a:r>
              <a:rPr lang="en-GB" sz="1800" b="1" dirty="0" smtClean="0"/>
              <a:t>);</a:t>
            </a:r>
            <a:endParaRPr lang="en-GB" sz="1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8568952" cy="6120680"/>
          </a:xfrm>
        </p:spPr>
        <p:txBody>
          <a:bodyPr/>
          <a:lstStyle/>
          <a:p>
            <a:pPr>
              <a:buNone/>
            </a:pPr>
            <a:endParaRPr lang="en-GB" sz="2000" b="1" dirty="0" smtClean="0"/>
          </a:p>
          <a:p>
            <a:pPr>
              <a:buNone/>
            </a:pPr>
            <a:r>
              <a:rPr lang="en-GB" sz="2000" b="1" dirty="0" smtClean="0"/>
              <a:t>5.SHOW TABLES Command</a:t>
            </a:r>
          </a:p>
          <a:p>
            <a:pPr>
              <a:buNone/>
            </a:pPr>
            <a:endParaRPr lang="en-GB" sz="2000" dirty="0" smtClean="0"/>
          </a:p>
          <a:p>
            <a:r>
              <a:rPr lang="en-GB" sz="1800" dirty="0" smtClean="0"/>
              <a:t>The SHOW TABLES command is used to check the table was created properly.</a:t>
            </a:r>
          </a:p>
          <a:p>
            <a:r>
              <a:rPr lang="en-GB" sz="1800" dirty="0" smtClean="0"/>
              <a:t>If an error is made, the table can be removed with DROP TABLE</a:t>
            </a:r>
            <a:r>
              <a:rPr lang="en-GB" dirty="0" smtClean="0"/>
              <a:t>.</a:t>
            </a:r>
          </a:p>
          <a:p>
            <a:pPr>
              <a:buNone/>
            </a:pPr>
            <a:r>
              <a:rPr lang="en-GB" sz="1800" dirty="0" smtClean="0"/>
              <a:t>		Command :</a:t>
            </a:r>
          </a:p>
          <a:p>
            <a:pPr>
              <a:buNone/>
            </a:pPr>
            <a:r>
              <a:rPr lang="en-GB" sz="1800" dirty="0" smtClean="0"/>
              <a:t>			         mysql&gt; </a:t>
            </a:r>
            <a:r>
              <a:rPr lang="en-GB" sz="1800" b="1" dirty="0" smtClean="0"/>
              <a:t>SHOW TABLES;</a:t>
            </a:r>
          </a:p>
          <a:p>
            <a:pPr>
              <a:buNone/>
            </a:pPr>
            <a:endParaRPr lang="en-GB" sz="1800" b="1" dirty="0" smtClean="0"/>
          </a:p>
          <a:p>
            <a:pPr>
              <a:buNone/>
            </a:pPr>
            <a:endParaRPr lang="en-GB" sz="1800" b="1" dirty="0" smtClean="0"/>
          </a:p>
          <a:p>
            <a:pPr>
              <a:buNone/>
            </a:pPr>
            <a:r>
              <a:rPr lang="en-GB" sz="2000" b="1" dirty="0" smtClean="0"/>
              <a:t>6. DESCRIBE Command</a:t>
            </a:r>
          </a:p>
          <a:p>
            <a:pPr>
              <a:buNone/>
            </a:pPr>
            <a:endParaRPr lang="en-GB" sz="2000" b="1" dirty="0" smtClean="0"/>
          </a:p>
          <a:p>
            <a:r>
              <a:rPr lang="en-GB" sz="1800" dirty="0" smtClean="0"/>
              <a:t>The DESCRIBE command gives information about the fields in a table. The fields created earlier—lastname, firstname and age.</a:t>
            </a:r>
          </a:p>
          <a:p>
            <a:endParaRPr lang="en-GB" sz="1800" dirty="0" smtClean="0"/>
          </a:p>
          <a:p>
            <a:pPr>
              <a:buNone/>
            </a:pPr>
            <a:r>
              <a:rPr lang="en-GB" sz="1800" dirty="0" smtClean="0"/>
              <a:t>		Command:</a:t>
            </a:r>
          </a:p>
          <a:p>
            <a:pPr>
              <a:buNone/>
            </a:pPr>
            <a:r>
              <a:rPr lang="en-GB" sz="1800" dirty="0" smtClean="0"/>
              <a:t>			         mysql&gt; </a:t>
            </a:r>
            <a:r>
              <a:rPr lang="en-GB" sz="1800" b="1" dirty="0" smtClean="0"/>
              <a:t>DESCRIBE age _information;</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 id="{8C33A9A3-A3A7-4108-B742-7DB9E7C8BEF6}" vid="{DBF905A0-E0BC-46AE-A8E6-41B32109DB88}"/>
    </a:ext>
  </a:extLst>
</a:theme>
</file>

<file path=docProps/app.xml><?xml version="1.0" encoding="utf-8"?>
<Properties xmlns="http://schemas.openxmlformats.org/officeDocument/2006/extended-properties" xmlns:vt="http://schemas.openxmlformats.org/officeDocument/2006/docPropsVTypes">
  <Template>Urban</Template>
  <TotalTime>463</TotalTime>
  <Words>1999</Words>
  <Application>Microsoft Office PowerPoint</Application>
  <PresentationFormat>On-screen Show (4:3)</PresentationFormat>
  <Paragraphs>340</Paragraphs>
  <Slides>35</Slides>
  <Notes>0</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35</vt:i4>
      </vt:variant>
    </vt:vector>
  </HeadingPairs>
  <TitlesOfParts>
    <vt:vector size="48" baseType="lpstr">
      <vt:lpstr>Aharoni</vt:lpstr>
      <vt:lpstr>Arabic Typesetting</vt:lpstr>
      <vt:lpstr>Arial</vt:lpstr>
      <vt:lpstr>Bodoni MT</vt:lpstr>
      <vt:lpstr>Calibri</vt:lpstr>
      <vt:lpstr>DejaVu Sans</vt:lpstr>
      <vt:lpstr>Georgia</vt:lpstr>
      <vt:lpstr>Times New Roman</vt:lpstr>
      <vt:lpstr>Trebuchet MS</vt:lpstr>
      <vt:lpstr>Wingdings</vt:lpstr>
      <vt:lpstr>Wingdings 2</vt:lpstr>
      <vt:lpstr>Urban</vt:lpstr>
      <vt:lpstr>Office Theme</vt:lpstr>
      <vt:lpstr>MY SQL </vt:lpstr>
      <vt:lpstr>CONTENT</vt:lpstr>
      <vt:lpstr>INTRODUCTION</vt:lpstr>
      <vt:lpstr>MY SQL</vt:lpstr>
      <vt:lpstr>MY SQL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DATABASE INDEPENDENT INTERFACE</vt:lpstr>
      <vt:lpstr>DataBase Independent Interface</vt:lpstr>
      <vt:lpstr>PowerPoint Presentation</vt:lpstr>
      <vt:lpstr>PowerPoint Presentation</vt:lpstr>
      <vt:lpstr>PowerPoint Presentation</vt:lpstr>
      <vt:lpstr>PowerPoint Presentation</vt:lpstr>
      <vt:lpstr>PowerPoint Presentation</vt:lpstr>
      <vt:lpstr>PowerPoint Presentation</vt:lpstr>
      <vt:lpstr>TABLE JOINS</vt:lpstr>
      <vt:lpstr>TABLE JOINS</vt:lpstr>
      <vt:lpstr>PowerPoint Presentation</vt:lpstr>
      <vt:lpstr>CREATE TABLE addresses</vt:lpstr>
      <vt:lpstr>PowerPoint Presentation</vt:lpstr>
      <vt:lpstr>mysql&gt; SELECT * FROM age_information; </vt:lpstr>
      <vt:lpstr>mysql&gt; SELECT * FROM addresses; </vt:lpstr>
      <vt:lpstr>Let's say we want to find out what city our under-40-year-old people live in.</vt:lpstr>
      <vt:lpstr>mysql&gt; SELECT addresses.city -&gt; FROM addresses, age_information -&gt; WHERE age_information.age &lt; 40 AND -&gt; addresses.lastname = age_information.lastname -&gt; AND addresses.firstname = age_information.firstname; +---------------+ </vt:lpstr>
      <vt:lpstr>Let's grab the last names and zip codes for all those 40 and over, and order the data based on the last name: </vt:lpstr>
      <vt:lpstr>LOADING AND DUMPING A DATABASE</vt:lpstr>
      <vt:lpstr>LOADING and DUMPING a DATABASE </vt:lpstr>
      <vt:lpstr>SUMMARY</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SQL</dc:title>
  <dc:creator>shivaani</dc:creator>
  <cp:lastModifiedBy>Rozario A</cp:lastModifiedBy>
  <cp:revision>50</cp:revision>
  <dcterms:created xsi:type="dcterms:W3CDTF">2015-01-08T09:18:33Z</dcterms:created>
  <dcterms:modified xsi:type="dcterms:W3CDTF">2022-03-02T06:04:01Z</dcterms:modified>
</cp:coreProperties>
</file>